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6" r:id="rId5"/>
    <p:sldId id="258" r:id="rId6"/>
    <p:sldId id="264" r:id="rId7"/>
    <p:sldId id="265" r:id="rId8"/>
    <p:sldId id="263" r:id="rId9"/>
    <p:sldId id="268" r:id="rId10"/>
    <p:sldId id="271" r:id="rId11"/>
    <p:sldId id="269"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AT"/>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AT"/>
          </a:p>
        </p:txBody>
      </p:sp>
      <p:sp>
        <p:nvSpPr>
          <p:cNvPr id="4" name="Datumsplatzhalter 3"/>
          <p:cNvSpPr>
            <a:spLocks noGrp="1"/>
          </p:cNvSpPr>
          <p:nvPr>
            <p:ph type="dt" sz="half" idx="10"/>
          </p:nvPr>
        </p:nvSpPr>
        <p:spPr/>
        <p:txBody>
          <a:bodyPr/>
          <a:lstStyle/>
          <a:p>
            <a:fld id="{C404CBC4-2E4D-4DA8-9B03-7A30A2F9261B}" type="datetimeFigureOut">
              <a:rPr lang="de-AT" smtClean="0"/>
              <a:t>06.11.2020</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2416168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C404CBC4-2E4D-4DA8-9B03-7A30A2F9261B}" type="datetimeFigureOut">
              <a:rPr lang="de-AT" smtClean="0"/>
              <a:t>06.11.2020</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1342033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C404CBC4-2E4D-4DA8-9B03-7A30A2F9261B}" type="datetimeFigureOut">
              <a:rPr lang="de-AT" smtClean="0"/>
              <a:t>06.11.2020</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3738885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p:txBody>
          <a:bodyPr/>
          <a:lstStyle/>
          <a:p>
            <a:fld id="{C404CBC4-2E4D-4DA8-9B03-7A30A2F9261B}" type="datetimeFigureOut">
              <a:rPr lang="de-AT" smtClean="0"/>
              <a:t>06.11.2020</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380153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AT"/>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C404CBC4-2E4D-4DA8-9B03-7A30A2F9261B}" type="datetimeFigureOut">
              <a:rPr lang="de-AT" smtClean="0"/>
              <a:t>06.11.2020</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381102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4"/>
          <p:cNvSpPr>
            <a:spLocks noGrp="1"/>
          </p:cNvSpPr>
          <p:nvPr>
            <p:ph type="dt" sz="half" idx="10"/>
          </p:nvPr>
        </p:nvSpPr>
        <p:spPr/>
        <p:txBody>
          <a:bodyPr/>
          <a:lstStyle/>
          <a:p>
            <a:fld id="{C404CBC4-2E4D-4DA8-9B03-7A30A2F9261B}" type="datetimeFigureOut">
              <a:rPr lang="de-AT" smtClean="0"/>
              <a:t>06.11.2020</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2916566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AT"/>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Datumsplatzhalter 6"/>
          <p:cNvSpPr>
            <a:spLocks noGrp="1"/>
          </p:cNvSpPr>
          <p:nvPr>
            <p:ph type="dt" sz="half" idx="10"/>
          </p:nvPr>
        </p:nvSpPr>
        <p:spPr/>
        <p:txBody>
          <a:bodyPr/>
          <a:lstStyle/>
          <a:p>
            <a:fld id="{C404CBC4-2E4D-4DA8-9B03-7A30A2F9261B}" type="datetimeFigureOut">
              <a:rPr lang="de-AT" smtClean="0"/>
              <a:t>06.11.2020</a:t>
            </a:fld>
            <a:endParaRPr lang="de-AT"/>
          </a:p>
        </p:txBody>
      </p:sp>
      <p:sp>
        <p:nvSpPr>
          <p:cNvPr id="8" name="Fußzeilenplatzhalter 7"/>
          <p:cNvSpPr>
            <a:spLocks noGrp="1"/>
          </p:cNvSpPr>
          <p:nvPr>
            <p:ph type="ftr" sz="quarter" idx="11"/>
          </p:nvPr>
        </p:nvSpPr>
        <p:spPr/>
        <p:txBody>
          <a:bodyPr/>
          <a:lstStyle/>
          <a:p>
            <a:endParaRPr lang="de-AT"/>
          </a:p>
        </p:txBody>
      </p:sp>
      <p:sp>
        <p:nvSpPr>
          <p:cNvPr id="9" name="Foliennummernplatzhalter 8"/>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4079517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Datumsplatzhalter 2"/>
          <p:cNvSpPr>
            <a:spLocks noGrp="1"/>
          </p:cNvSpPr>
          <p:nvPr>
            <p:ph type="dt" sz="half" idx="10"/>
          </p:nvPr>
        </p:nvSpPr>
        <p:spPr/>
        <p:txBody>
          <a:bodyPr/>
          <a:lstStyle/>
          <a:p>
            <a:fld id="{C404CBC4-2E4D-4DA8-9B03-7A30A2F9261B}" type="datetimeFigureOut">
              <a:rPr lang="de-AT" smtClean="0"/>
              <a:t>06.11.2020</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7103A94D-C37D-4CD7-9840-0ABF5DBA38FC}" type="slidenum">
              <a:rPr lang="de-AT" smtClean="0"/>
              <a:t>‹Nr.›</a:t>
            </a:fld>
            <a:endParaRPr lang="de-AT"/>
          </a:p>
        </p:txBody>
      </p:sp>
      <p:pic>
        <p:nvPicPr>
          <p:cNvPr id="6" name="Grafik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1260" y="365125"/>
            <a:ext cx="1992540" cy="817452"/>
          </a:xfrm>
          <a:prstGeom prst="rect">
            <a:avLst/>
          </a:prstGeom>
        </p:spPr>
      </p:pic>
    </p:spTree>
    <p:extLst>
      <p:ext uri="{BB962C8B-B14F-4D97-AF65-F5344CB8AC3E}">
        <p14:creationId xmlns:p14="http://schemas.microsoft.com/office/powerpoint/2010/main" val="833525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404CBC4-2E4D-4DA8-9B03-7A30A2F9261B}" type="datetimeFigureOut">
              <a:rPr lang="de-AT" smtClean="0"/>
              <a:t>06.11.2020</a:t>
            </a:fld>
            <a:endParaRPr lang="de-AT"/>
          </a:p>
        </p:txBody>
      </p:sp>
      <p:sp>
        <p:nvSpPr>
          <p:cNvPr id="3" name="Fußzeilenplatzhalter 2"/>
          <p:cNvSpPr>
            <a:spLocks noGrp="1"/>
          </p:cNvSpPr>
          <p:nvPr>
            <p:ph type="ftr" sz="quarter" idx="11"/>
          </p:nvPr>
        </p:nvSpPr>
        <p:spPr/>
        <p:txBody>
          <a:bodyPr/>
          <a:lstStyle/>
          <a:p>
            <a:endParaRPr lang="de-AT"/>
          </a:p>
        </p:txBody>
      </p:sp>
      <p:sp>
        <p:nvSpPr>
          <p:cNvPr id="4" name="Foliennummernplatzhalter 3"/>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3130561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AT"/>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404CBC4-2E4D-4DA8-9B03-7A30A2F9261B}" type="datetimeFigureOut">
              <a:rPr lang="de-AT" smtClean="0"/>
              <a:t>06.11.2020</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354753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AT"/>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C404CBC4-2E4D-4DA8-9B03-7A30A2F9261B}" type="datetimeFigureOut">
              <a:rPr lang="de-AT" smtClean="0"/>
              <a:t>06.11.2020</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7103A94D-C37D-4CD7-9840-0ABF5DBA38FC}" type="slidenum">
              <a:rPr lang="de-AT" smtClean="0"/>
              <a:t>‹Nr.›</a:t>
            </a:fld>
            <a:endParaRPr lang="de-AT"/>
          </a:p>
        </p:txBody>
      </p:sp>
    </p:spTree>
    <p:extLst>
      <p:ext uri="{BB962C8B-B14F-4D97-AF65-F5344CB8AC3E}">
        <p14:creationId xmlns:p14="http://schemas.microsoft.com/office/powerpoint/2010/main" val="23875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AT"/>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04CBC4-2E4D-4DA8-9B03-7A30A2F9261B}" type="datetimeFigureOut">
              <a:rPr lang="de-AT" smtClean="0"/>
              <a:t>06.11.2020</a:t>
            </a:fld>
            <a:endParaRPr lang="de-AT"/>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3A94D-C37D-4CD7-9840-0ABF5DBA38FC}" type="slidenum">
              <a:rPr lang="de-AT" smtClean="0"/>
              <a:t>‹Nr.›</a:t>
            </a:fld>
            <a:endParaRPr lang="de-AT"/>
          </a:p>
        </p:txBody>
      </p:sp>
    </p:spTree>
    <p:extLst>
      <p:ext uri="{BB962C8B-B14F-4D97-AF65-F5344CB8AC3E}">
        <p14:creationId xmlns:p14="http://schemas.microsoft.com/office/powerpoint/2010/main" val="386533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danube-region.eu/wp-content/uploads/2020/04/EUSDR-ACTION-PLAN-SWD202059-final.pdf"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danube-region.eu/wp-content/uploads/2020/04/EUSDR-ACTION-PLAN-SWD202059-final.pdf"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524000" y="3886709"/>
            <a:ext cx="9144000" cy="1987880"/>
          </a:xfrm>
        </p:spPr>
        <p:txBody>
          <a:bodyPr>
            <a:normAutofit fontScale="92500" lnSpcReduction="20000"/>
          </a:bodyPr>
          <a:lstStyle/>
          <a:p>
            <a:r>
              <a:rPr lang="de-AT" sz="2800" b="1" dirty="0" smtClean="0"/>
              <a:t>Working Group</a:t>
            </a:r>
            <a:endParaRPr lang="en-US" sz="2800" b="1" dirty="0" smtClean="0"/>
          </a:p>
          <a:p>
            <a:r>
              <a:rPr lang="en-US" sz="2800" b="1" dirty="0" smtClean="0"/>
              <a:t>Danube Funding Coordination Network</a:t>
            </a:r>
            <a:endParaRPr lang="en-US" sz="2800" b="1" dirty="0"/>
          </a:p>
          <a:p>
            <a:endParaRPr lang="de-AT" dirty="0" smtClean="0"/>
          </a:p>
          <a:p>
            <a:r>
              <a:rPr lang="de-AT" dirty="0" smtClean="0"/>
              <a:t>PA7 </a:t>
            </a:r>
            <a:r>
              <a:rPr lang="de-AT" dirty="0" err="1" smtClean="0"/>
              <a:t>Steering</a:t>
            </a:r>
            <a:r>
              <a:rPr lang="de-AT" dirty="0" smtClean="0"/>
              <a:t> Group Meeting </a:t>
            </a:r>
          </a:p>
          <a:p>
            <a:r>
              <a:rPr lang="de-AT" dirty="0" smtClean="0"/>
              <a:t>09 November 2020</a:t>
            </a:r>
            <a:endParaRPr lang="de-AT"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2518" y="1281907"/>
            <a:ext cx="4345482" cy="1782762"/>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030288"/>
            <a:ext cx="4064000" cy="2286000"/>
          </a:xfrm>
          <a:prstGeom prst="rect">
            <a:avLst/>
          </a:prstGeom>
        </p:spPr>
      </p:pic>
    </p:spTree>
    <p:extLst>
      <p:ext uri="{BB962C8B-B14F-4D97-AF65-F5344CB8AC3E}">
        <p14:creationId xmlns:p14="http://schemas.microsoft.com/office/powerpoint/2010/main" val="32378025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41717" y="123496"/>
            <a:ext cx="10065589" cy="1325563"/>
          </a:xfrm>
        </p:spPr>
        <p:txBody>
          <a:bodyPr>
            <a:normAutofit/>
          </a:bodyPr>
          <a:lstStyle/>
          <a:p>
            <a:r>
              <a:rPr lang="de-AT" sz="3600" b="1" dirty="0" smtClean="0"/>
              <a:t>DFCN </a:t>
            </a:r>
            <a:r>
              <a:rPr lang="de-AT" sz="3600" b="1" dirty="0" err="1" smtClean="0"/>
              <a:t>suggested</a:t>
            </a:r>
            <a:r>
              <a:rPr lang="de-AT" sz="3600" b="1" dirty="0" smtClean="0"/>
              <a:t> </a:t>
            </a:r>
            <a:r>
              <a:rPr lang="de-AT" sz="3600" b="1" dirty="0" err="1" smtClean="0"/>
              <a:t>steps</a:t>
            </a:r>
            <a:r>
              <a:rPr lang="de-AT" sz="3600" b="1" dirty="0" smtClean="0"/>
              <a:t> </a:t>
            </a:r>
            <a:r>
              <a:rPr lang="de-AT" sz="3600" b="1" dirty="0" err="1" smtClean="0"/>
              <a:t>for</a:t>
            </a:r>
            <a:r>
              <a:rPr lang="de-AT" sz="3600" b="1" dirty="0" smtClean="0"/>
              <a:t> </a:t>
            </a:r>
            <a:r>
              <a:rPr lang="de-AT" sz="3600" b="1" dirty="0" err="1" smtClean="0"/>
              <a:t>implementation</a:t>
            </a:r>
            <a:endParaRPr lang="de-AT" sz="3600" b="1" dirty="0"/>
          </a:p>
        </p:txBody>
      </p:sp>
      <p:graphicFrame>
        <p:nvGraphicFramePr>
          <p:cNvPr id="3" name="Tabelle 2"/>
          <p:cNvGraphicFramePr>
            <a:graphicFrameLocks noGrp="1"/>
          </p:cNvGraphicFramePr>
          <p:nvPr>
            <p:extLst>
              <p:ext uri="{D42A27DB-BD31-4B8C-83A1-F6EECF244321}">
                <p14:modId xmlns:p14="http://schemas.microsoft.com/office/powerpoint/2010/main" val="3768399401"/>
              </p:ext>
            </p:extLst>
          </p:nvPr>
        </p:nvGraphicFramePr>
        <p:xfrm>
          <a:off x="941717" y="1664719"/>
          <a:ext cx="10065589" cy="4356429"/>
        </p:xfrm>
        <a:graphic>
          <a:graphicData uri="http://schemas.openxmlformats.org/drawingml/2006/table">
            <a:tbl>
              <a:tblPr firstRow="1" firstCol="1" bandRow="1">
                <a:tableStyleId>{5C22544A-7EE6-4342-B048-85BDC9FD1C3A}</a:tableStyleId>
              </a:tblPr>
              <a:tblGrid>
                <a:gridCol w="2465717">
                  <a:extLst>
                    <a:ext uri="{9D8B030D-6E8A-4147-A177-3AD203B41FA5}">
                      <a16:colId xmlns:a16="http://schemas.microsoft.com/office/drawing/2014/main" val="4195635077"/>
                    </a:ext>
                  </a:extLst>
                </a:gridCol>
                <a:gridCol w="3769743">
                  <a:extLst>
                    <a:ext uri="{9D8B030D-6E8A-4147-A177-3AD203B41FA5}">
                      <a16:colId xmlns:a16="http://schemas.microsoft.com/office/drawing/2014/main" val="1859730687"/>
                    </a:ext>
                  </a:extLst>
                </a:gridCol>
                <a:gridCol w="3830129">
                  <a:extLst>
                    <a:ext uri="{9D8B030D-6E8A-4147-A177-3AD203B41FA5}">
                      <a16:colId xmlns:a16="http://schemas.microsoft.com/office/drawing/2014/main" val="3750541068"/>
                    </a:ext>
                  </a:extLst>
                </a:gridCol>
              </a:tblGrid>
              <a:tr h="288474">
                <a:tc>
                  <a:txBody>
                    <a:bodyPr/>
                    <a:lstStyle/>
                    <a:p>
                      <a:pPr marL="13970">
                        <a:lnSpc>
                          <a:spcPct val="110000"/>
                        </a:lnSpc>
                        <a:spcAft>
                          <a:spcPts val="0"/>
                        </a:spcAft>
                      </a:pPr>
                      <a:r>
                        <a:rPr lang="en-GB" sz="1400" dirty="0">
                          <a:solidFill>
                            <a:schemeClr val="tx1"/>
                          </a:solidFill>
                          <a:effectLst/>
                        </a:rPr>
                        <a:t>Action</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algn="ctr">
                        <a:lnSpc>
                          <a:spcPct val="110000"/>
                        </a:lnSpc>
                        <a:spcAft>
                          <a:spcPts val="0"/>
                        </a:spcAft>
                      </a:pPr>
                      <a:r>
                        <a:rPr lang="en-GB" sz="1400" dirty="0">
                          <a:solidFill>
                            <a:schemeClr val="tx1"/>
                          </a:solidFill>
                          <a:effectLst/>
                        </a:rPr>
                        <a:t>Contribution to implement </a:t>
                      </a:r>
                      <a:r>
                        <a:rPr lang="en-GB" sz="1400" dirty="0" smtClean="0">
                          <a:solidFill>
                            <a:schemeClr val="tx1"/>
                          </a:solidFill>
                          <a:effectLst/>
                        </a:rPr>
                        <a:t/>
                      </a:r>
                      <a:br>
                        <a:rPr lang="en-GB" sz="1400" dirty="0" smtClean="0">
                          <a:solidFill>
                            <a:schemeClr val="tx1"/>
                          </a:solidFill>
                          <a:effectLst/>
                        </a:rPr>
                      </a:br>
                      <a:r>
                        <a:rPr lang="en-GB" sz="1400" dirty="0" smtClean="0">
                          <a:solidFill>
                            <a:schemeClr val="tx1"/>
                          </a:solidFill>
                          <a:effectLst/>
                        </a:rPr>
                        <a:t>targeted </a:t>
                      </a:r>
                      <a:r>
                        <a:rPr lang="en-GB" sz="1400" dirty="0">
                          <a:solidFill>
                            <a:schemeClr val="tx1"/>
                          </a:solidFill>
                          <a:effectLst/>
                        </a:rPr>
                        <a:t>activities</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algn="ctr">
                        <a:lnSpc>
                          <a:spcPct val="110000"/>
                        </a:lnSpc>
                        <a:spcAft>
                          <a:spcPts val="0"/>
                        </a:spcAft>
                      </a:pPr>
                      <a:r>
                        <a:rPr lang="en-GB" sz="1400" dirty="0">
                          <a:solidFill>
                            <a:schemeClr val="tx1"/>
                          </a:solidFill>
                          <a:effectLst/>
                        </a:rPr>
                        <a:t>Working Group and ideas and concrete </a:t>
                      </a:r>
                      <a:r>
                        <a:rPr lang="en-GB" sz="1400" dirty="0" smtClean="0">
                          <a:solidFill>
                            <a:schemeClr val="tx1"/>
                          </a:solidFill>
                          <a:effectLst/>
                        </a:rPr>
                        <a:t/>
                      </a:r>
                      <a:br>
                        <a:rPr lang="en-GB" sz="1400" dirty="0" smtClean="0">
                          <a:solidFill>
                            <a:schemeClr val="tx1"/>
                          </a:solidFill>
                          <a:effectLst/>
                        </a:rPr>
                      </a:br>
                      <a:r>
                        <a:rPr lang="en-GB" sz="1400" dirty="0" smtClean="0">
                          <a:solidFill>
                            <a:schemeClr val="tx1"/>
                          </a:solidFill>
                          <a:effectLst/>
                        </a:rPr>
                        <a:t>steps </a:t>
                      </a:r>
                      <a:r>
                        <a:rPr lang="en-GB" sz="1400" dirty="0">
                          <a:solidFill>
                            <a:schemeClr val="tx1"/>
                          </a:solidFill>
                          <a:effectLst/>
                        </a:rPr>
                        <a:t>to take </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extLst>
                  <a:ext uri="{0D108BD9-81ED-4DB2-BD59-A6C34878D82A}">
                    <a16:rowId xmlns:a16="http://schemas.microsoft.com/office/drawing/2014/main" val="3549133079"/>
                  </a:ext>
                </a:extLst>
              </a:tr>
              <a:tr h="1120595">
                <a:tc>
                  <a:txBody>
                    <a:bodyPr/>
                    <a:lstStyle/>
                    <a:p>
                      <a:pPr>
                        <a:lnSpc>
                          <a:spcPct val="110000"/>
                        </a:lnSpc>
                        <a:spcAft>
                          <a:spcPts val="0"/>
                        </a:spcAft>
                      </a:pP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4: To increase awareness and visibility of science and innovation in the Danube Region</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Support projects that aim at making the Danube Region more attractive for especially young and female researchers, supporting brain circulation and preventing brain drain.</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a:lnSpc>
                          <a:spcPct val="110000"/>
                        </a:lnSpc>
                        <a:spcAft>
                          <a:spcPts val="0"/>
                        </a:spcAft>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Explore the possibility to use the structural funds more extensively for Seal of Excellence projects e.g. in Marie Curie</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3118662902"/>
                  </a:ext>
                </a:extLst>
              </a:tr>
              <a:tr h="1516815">
                <a:tc>
                  <a:txBody>
                    <a:bodyPr/>
                    <a:lstStyle/>
                    <a:p>
                      <a:pPr>
                        <a:lnSpc>
                          <a:spcPct val="110000"/>
                        </a:lnSpc>
                        <a:spcAft>
                          <a:spcPts val="0"/>
                        </a:spcAft>
                      </a:pPr>
                      <a:r>
                        <a:rPr lang="en-GB"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5: To support exchange of information and experience sharing for the purpose of preparation of future strategic R&amp;I documents applicable in the new programming period</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To continue close cooperation with national and EU institutions in charge (in particular with the JRC).</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a:lnSpc>
                          <a:spcPct val="110000"/>
                        </a:lnSpc>
                        <a:spcAft>
                          <a:spcPts val="0"/>
                        </a:spcAft>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724975210"/>
                  </a:ext>
                </a:extLst>
              </a:tr>
              <a:tr h="1148747">
                <a:tc>
                  <a:txBody>
                    <a:bodyPr/>
                    <a:lstStyle/>
                    <a:p>
                      <a:pPr>
                        <a:lnSpc>
                          <a:spcPct val="110000"/>
                        </a:lnSpc>
                        <a:spcAft>
                          <a:spcPts val="0"/>
                        </a:spcAft>
                      </a:pPr>
                      <a:r>
                        <a:rPr lang="en-GB"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6: To promote horizontal cooperation in science and technology across all PAs and other MRS</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Not directly, via PA7 overall coordination</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a:lnSpc>
                          <a:spcPct val="110000"/>
                        </a:lnSpc>
                        <a:spcAft>
                          <a:spcPts val="0"/>
                        </a:spcAft>
                      </a:pPr>
                      <a:r>
                        <a:rPr lang="en-GB"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de-AT" sz="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3846489505"/>
                  </a:ext>
                </a:extLst>
              </a:tr>
            </a:tbl>
          </a:graphicData>
        </a:graphic>
      </p:graphicFrame>
    </p:spTree>
    <p:extLst>
      <p:ext uri="{BB962C8B-B14F-4D97-AF65-F5344CB8AC3E}">
        <p14:creationId xmlns:p14="http://schemas.microsoft.com/office/powerpoint/2010/main" val="1300773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41717" y="123496"/>
            <a:ext cx="10065589" cy="1325563"/>
          </a:xfrm>
        </p:spPr>
        <p:txBody>
          <a:bodyPr>
            <a:normAutofit/>
          </a:bodyPr>
          <a:lstStyle/>
          <a:p>
            <a:r>
              <a:rPr lang="de-AT" sz="3600" b="1" dirty="0" smtClean="0"/>
              <a:t>DFCN </a:t>
            </a:r>
            <a:r>
              <a:rPr lang="de-AT" sz="3600" b="1" dirty="0" err="1" smtClean="0"/>
              <a:t>suggested</a:t>
            </a:r>
            <a:r>
              <a:rPr lang="de-AT" sz="3600" b="1" dirty="0" smtClean="0"/>
              <a:t> </a:t>
            </a:r>
            <a:r>
              <a:rPr lang="de-AT" sz="3600" b="1" dirty="0" err="1" smtClean="0"/>
              <a:t>steps</a:t>
            </a:r>
            <a:r>
              <a:rPr lang="de-AT" sz="3600" b="1" dirty="0" smtClean="0"/>
              <a:t> </a:t>
            </a:r>
            <a:r>
              <a:rPr lang="de-AT" sz="3600" b="1" dirty="0" err="1" smtClean="0"/>
              <a:t>for</a:t>
            </a:r>
            <a:r>
              <a:rPr lang="de-AT" sz="3600" b="1" dirty="0" smtClean="0"/>
              <a:t> </a:t>
            </a:r>
            <a:r>
              <a:rPr lang="de-AT" sz="3600" b="1" dirty="0" err="1" smtClean="0"/>
              <a:t>implementation</a:t>
            </a:r>
            <a:endParaRPr lang="de-AT" sz="3600" b="1" dirty="0"/>
          </a:p>
        </p:txBody>
      </p:sp>
      <p:graphicFrame>
        <p:nvGraphicFramePr>
          <p:cNvPr id="5" name="Tabelle 4"/>
          <p:cNvGraphicFramePr>
            <a:graphicFrameLocks noGrp="1"/>
          </p:cNvGraphicFramePr>
          <p:nvPr>
            <p:extLst>
              <p:ext uri="{D42A27DB-BD31-4B8C-83A1-F6EECF244321}">
                <p14:modId xmlns:p14="http://schemas.microsoft.com/office/powerpoint/2010/main" val="236414758"/>
              </p:ext>
            </p:extLst>
          </p:nvPr>
        </p:nvGraphicFramePr>
        <p:xfrm>
          <a:off x="838200" y="1825625"/>
          <a:ext cx="10169106" cy="4745482"/>
        </p:xfrm>
        <a:graphic>
          <a:graphicData uri="http://schemas.openxmlformats.org/drawingml/2006/table">
            <a:tbl>
              <a:tblPr firstRow="1" firstCol="1" bandRow="1">
                <a:tableStyleId>{5C22544A-7EE6-4342-B048-85BDC9FD1C3A}</a:tableStyleId>
              </a:tblPr>
              <a:tblGrid>
                <a:gridCol w="5206529">
                  <a:extLst>
                    <a:ext uri="{9D8B030D-6E8A-4147-A177-3AD203B41FA5}">
                      <a16:colId xmlns:a16="http://schemas.microsoft.com/office/drawing/2014/main" val="1820356037"/>
                    </a:ext>
                  </a:extLst>
                </a:gridCol>
                <a:gridCol w="4962577">
                  <a:extLst>
                    <a:ext uri="{9D8B030D-6E8A-4147-A177-3AD203B41FA5}">
                      <a16:colId xmlns:a16="http://schemas.microsoft.com/office/drawing/2014/main" val="2688668891"/>
                    </a:ext>
                  </a:extLst>
                </a:gridCol>
              </a:tblGrid>
              <a:tr h="0">
                <a:tc>
                  <a:txBody>
                    <a:bodyPr/>
                    <a:lstStyle/>
                    <a:p>
                      <a:pPr marL="13970">
                        <a:lnSpc>
                          <a:spcPct val="110000"/>
                        </a:lnSpc>
                        <a:spcAft>
                          <a:spcPts val="0"/>
                        </a:spcAft>
                      </a:pPr>
                      <a:r>
                        <a:rPr lang="en-GB" sz="1400">
                          <a:solidFill>
                            <a:schemeClr val="tx1"/>
                          </a:solidFill>
                          <a:effectLst/>
                        </a:rPr>
                        <a:t>Action</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algn="ctr">
                        <a:lnSpc>
                          <a:spcPct val="110000"/>
                        </a:lnSpc>
                        <a:spcAft>
                          <a:spcPts val="0"/>
                        </a:spcAft>
                      </a:pPr>
                      <a:r>
                        <a:rPr lang="en-GB" sz="1400">
                          <a:solidFill>
                            <a:schemeClr val="tx1"/>
                          </a:solidFill>
                          <a:effectLst/>
                        </a:rPr>
                        <a:t>National, bilateral and multilateral EUSDR activities </a:t>
                      </a:r>
                      <a:br>
                        <a:rPr lang="en-GB" sz="1400">
                          <a:solidFill>
                            <a:schemeClr val="tx1"/>
                          </a:solidFill>
                          <a:effectLst/>
                        </a:rPr>
                      </a:br>
                      <a:r>
                        <a:rPr lang="en-GB" sz="1400">
                          <a:solidFill>
                            <a:schemeClr val="tx1"/>
                          </a:solidFill>
                          <a:effectLst/>
                        </a:rPr>
                        <a:t>ongoing or planned to support the actions </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1275286102"/>
                  </a:ext>
                </a:extLst>
              </a:tr>
              <a:tr h="0">
                <a:tc>
                  <a:txBody>
                    <a:bodyPr/>
                    <a:lstStyle/>
                    <a:p>
                      <a:pPr marL="13970">
                        <a:lnSpc>
                          <a:spcPct val="110000"/>
                        </a:lnSpc>
                        <a:spcAft>
                          <a:spcPts val="0"/>
                        </a:spcAft>
                      </a:pPr>
                      <a:r>
                        <a:rPr lang="en-GB" sz="1400">
                          <a:solidFill>
                            <a:schemeClr val="tx1"/>
                          </a:solidFill>
                          <a:effectLst/>
                        </a:rPr>
                        <a:t>1: To promote coordination of national, regional and EU funds to stimulate excellence in R&amp;I, in research areas specific for Danube Region</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a:solidFill>
                            <a:schemeClr val="tx1"/>
                          </a:solidFill>
                          <a:effectLst/>
                        </a:rPr>
                        <a:t>Multilateral Danube Call (coordination BMBWF Austria)</a:t>
                      </a:r>
                      <a:endParaRPr lang="de-AT" sz="1400">
                        <a:solidFill>
                          <a:schemeClr val="tx1"/>
                        </a:solidFill>
                        <a:effectLst/>
                      </a:endParaRPr>
                    </a:p>
                    <a:p>
                      <a:pPr marL="342900" lvl="0" indent="-342900">
                        <a:lnSpc>
                          <a:spcPct val="110000"/>
                        </a:lnSpc>
                        <a:spcAft>
                          <a:spcPts val="0"/>
                        </a:spcAft>
                        <a:buFont typeface="Symbol" panose="05050102010706020507" pitchFamily="18" charset="2"/>
                        <a:buChar char=""/>
                      </a:pPr>
                      <a:r>
                        <a:rPr lang="en-GB" sz="1400">
                          <a:solidFill>
                            <a:schemeClr val="tx1"/>
                          </a:solidFill>
                          <a:effectLst/>
                        </a:rPr>
                        <a:t>Support of flagship project DREAM (BMBWF)</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1125551552"/>
                  </a:ext>
                </a:extLst>
              </a:tr>
              <a:tr h="0">
                <a:tc>
                  <a:txBody>
                    <a:bodyPr/>
                    <a:lstStyle/>
                    <a:p>
                      <a:pPr>
                        <a:lnSpc>
                          <a:spcPct val="110000"/>
                        </a:lnSpc>
                        <a:spcAft>
                          <a:spcPts val="0"/>
                        </a:spcAft>
                      </a:pPr>
                      <a:r>
                        <a:rPr lang="en-GB" sz="1400">
                          <a:solidFill>
                            <a:schemeClr val="tx1"/>
                          </a:solidFill>
                          <a:effectLst/>
                        </a:rPr>
                        <a:t>2: To promote participation of Danube countries in EU R&amp;I Programmes, in particular in Horizon Europe</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a:solidFill>
                            <a:schemeClr val="tx1"/>
                          </a:solidFill>
                          <a:effectLst/>
                        </a:rPr>
                        <a:t> </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3682921829"/>
                  </a:ext>
                </a:extLst>
              </a:tr>
              <a:tr h="0">
                <a:tc>
                  <a:txBody>
                    <a:bodyPr/>
                    <a:lstStyle/>
                    <a:p>
                      <a:pPr>
                        <a:lnSpc>
                          <a:spcPct val="110000"/>
                        </a:lnSpc>
                        <a:spcAft>
                          <a:spcPts val="0"/>
                        </a:spcAft>
                      </a:pPr>
                      <a:r>
                        <a:rPr lang="en-GB" sz="1400">
                          <a:solidFill>
                            <a:schemeClr val="tx1"/>
                          </a:solidFill>
                          <a:effectLst/>
                        </a:rPr>
                        <a:t>3: To strengthen cooperation among universities, research organisations and SMEs in the Danube Region</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a:solidFill>
                            <a:schemeClr val="tx1"/>
                          </a:solidFill>
                          <a:effectLst/>
                        </a:rPr>
                        <a:t>Multilateral Danube Call (coordination BMBWF Austria with SK, CZ, SRB,)</a:t>
                      </a:r>
                      <a:endParaRPr lang="de-AT" sz="1400">
                        <a:solidFill>
                          <a:schemeClr val="tx1"/>
                        </a:solidFill>
                        <a:effectLst/>
                      </a:endParaRPr>
                    </a:p>
                    <a:p>
                      <a:pPr marL="342900" lvl="0" indent="-342900">
                        <a:lnSpc>
                          <a:spcPct val="110000"/>
                        </a:lnSpc>
                        <a:spcAft>
                          <a:spcPts val="0"/>
                        </a:spcAft>
                        <a:buFont typeface="Symbol" panose="05050102010706020507" pitchFamily="18" charset="2"/>
                        <a:buChar char=""/>
                      </a:pPr>
                      <a:r>
                        <a:rPr lang="en-GB" sz="1400">
                          <a:solidFill>
                            <a:schemeClr val="tx1"/>
                          </a:solidFill>
                          <a:effectLst/>
                        </a:rPr>
                        <a:t>Danube Rectors Conference</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4232313070"/>
                  </a:ext>
                </a:extLst>
              </a:tr>
              <a:tr h="0">
                <a:tc>
                  <a:txBody>
                    <a:bodyPr/>
                    <a:lstStyle/>
                    <a:p>
                      <a:pPr>
                        <a:lnSpc>
                          <a:spcPct val="110000"/>
                        </a:lnSpc>
                        <a:spcAft>
                          <a:spcPts val="0"/>
                        </a:spcAft>
                      </a:pPr>
                      <a:r>
                        <a:rPr lang="en-GB" sz="1400">
                          <a:solidFill>
                            <a:schemeClr val="tx1"/>
                          </a:solidFill>
                          <a:effectLst/>
                        </a:rPr>
                        <a:t>4: To increase awareness and visibility of science and innovation in the Danube Region</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a:solidFill>
                            <a:schemeClr val="tx1"/>
                          </a:solidFill>
                          <a:effectLst/>
                        </a:rPr>
                        <a:t>Danubius Award and Danubius Young Scientist Award sponsored by the BMBWF Austria</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1830149017"/>
                  </a:ext>
                </a:extLst>
              </a:tr>
              <a:tr h="0">
                <a:tc>
                  <a:txBody>
                    <a:bodyPr/>
                    <a:lstStyle/>
                    <a:p>
                      <a:pPr>
                        <a:lnSpc>
                          <a:spcPct val="110000"/>
                        </a:lnSpc>
                        <a:spcAft>
                          <a:spcPts val="0"/>
                        </a:spcAft>
                      </a:pPr>
                      <a:r>
                        <a:rPr lang="en-GB" sz="1400">
                          <a:solidFill>
                            <a:schemeClr val="tx1"/>
                          </a:solidFill>
                          <a:effectLst/>
                        </a:rPr>
                        <a:t>5: To support exchange of information and experience sharing for the purpose of preparation of future strategic R&amp;I documents applicable in the new programming period</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a:solidFill>
                            <a:schemeClr val="tx1"/>
                          </a:solidFill>
                          <a:effectLst/>
                        </a:rPr>
                        <a:t> </a:t>
                      </a:r>
                      <a:endParaRPr lang="de-AT" sz="14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2016407713"/>
                  </a:ext>
                </a:extLst>
              </a:tr>
              <a:tr h="272415">
                <a:tc>
                  <a:txBody>
                    <a:bodyPr/>
                    <a:lstStyle/>
                    <a:p>
                      <a:pPr>
                        <a:lnSpc>
                          <a:spcPct val="110000"/>
                        </a:lnSpc>
                        <a:spcAft>
                          <a:spcPts val="0"/>
                        </a:spcAft>
                      </a:pPr>
                      <a:r>
                        <a:rPr lang="en-GB" sz="1400" dirty="0">
                          <a:solidFill>
                            <a:schemeClr val="tx1"/>
                          </a:solidFill>
                          <a:effectLst/>
                        </a:rPr>
                        <a:t>6: To promote horizontal cooperation in science and technology across all PAs and other MRS</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tc>
                  <a:txBody>
                    <a:bodyPr/>
                    <a:lstStyle/>
                    <a:p>
                      <a:pPr marL="342900" lvl="0" indent="-342900">
                        <a:lnSpc>
                          <a:spcPct val="110000"/>
                        </a:lnSpc>
                        <a:spcAft>
                          <a:spcPts val="0"/>
                        </a:spcAft>
                        <a:buFont typeface="Symbol" panose="05050102010706020507" pitchFamily="18" charset="2"/>
                        <a:buChar char=""/>
                      </a:pPr>
                      <a:r>
                        <a:rPr lang="en-GB" sz="1400" dirty="0">
                          <a:solidFill>
                            <a:schemeClr val="tx1"/>
                          </a:solidFill>
                          <a:effectLst/>
                        </a:rPr>
                        <a:t>Not directly applicable</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53975" marB="53975"/>
                </a:tc>
                <a:extLst>
                  <a:ext uri="{0D108BD9-81ED-4DB2-BD59-A6C34878D82A}">
                    <a16:rowId xmlns:a16="http://schemas.microsoft.com/office/drawing/2014/main" val="2529768102"/>
                  </a:ext>
                </a:extLst>
              </a:tr>
            </a:tbl>
          </a:graphicData>
        </a:graphic>
      </p:graphicFrame>
    </p:spTree>
    <p:extLst>
      <p:ext uri="{BB962C8B-B14F-4D97-AF65-F5344CB8AC3E}">
        <p14:creationId xmlns:p14="http://schemas.microsoft.com/office/powerpoint/2010/main" val="281119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40839"/>
            <a:ext cx="10515600" cy="1325563"/>
          </a:xfrm>
        </p:spPr>
        <p:txBody>
          <a:bodyPr>
            <a:normAutofit/>
          </a:bodyPr>
          <a:lstStyle/>
          <a:p>
            <a:r>
              <a:rPr lang="de-AT" sz="3600" b="1" dirty="0" err="1" smtClean="0"/>
              <a:t>Current</a:t>
            </a:r>
            <a:r>
              <a:rPr lang="de-AT" sz="3600" b="1" dirty="0" smtClean="0"/>
              <a:t> </a:t>
            </a:r>
            <a:r>
              <a:rPr lang="de-AT" sz="3600" b="1" dirty="0" err="1" smtClean="0"/>
              <a:t>situation</a:t>
            </a:r>
            <a:r>
              <a:rPr lang="de-AT" sz="3600" b="1" dirty="0" smtClean="0"/>
              <a:t> </a:t>
            </a:r>
            <a:r>
              <a:rPr lang="de-AT" sz="3600" b="1" dirty="0" err="1" smtClean="0"/>
              <a:t>and</a:t>
            </a:r>
            <a:r>
              <a:rPr lang="de-AT" sz="3600" b="1" dirty="0" smtClean="0"/>
              <a:t> </a:t>
            </a:r>
            <a:r>
              <a:rPr lang="de-AT" sz="3600" b="1" dirty="0" err="1" smtClean="0"/>
              <a:t>challenges</a:t>
            </a:r>
            <a:endParaRPr lang="de-AT" sz="3600" b="1" dirty="0"/>
          </a:p>
        </p:txBody>
      </p:sp>
      <p:sp>
        <p:nvSpPr>
          <p:cNvPr id="3" name="Textfeld 2"/>
          <p:cNvSpPr txBox="1"/>
          <p:nvPr/>
        </p:nvSpPr>
        <p:spPr>
          <a:xfrm>
            <a:off x="838200" y="1777495"/>
            <a:ext cx="10515600" cy="3170099"/>
          </a:xfrm>
          <a:prstGeom prst="rect">
            <a:avLst/>
          </a:prstGeom>
          <a:noFill/>
        </p:spPr>
        <p:txBody>
          <a:bodyPr wrap="square" rtlCol="0">
            <a:spAutoFit/>
          </a:bodyPr>
          <a:lstStyle/>
          <a:p>
            <a:pPr marL="342900" indent="-342900">
              <a:spcBef>
                <a:spcPts val="1200"/>
              </a:spcBef>
              <a:buFont typeface="Courier New" panose="02070309020205020404" pitchFamily="49" charset="0"/>
              <a:buChar char="o"/>
            </a:pPr>
            <a:r>
              <a:rPr lang="en-US" sz="3200" dirty="0" smtClean="0"/>
              <a:t> Recent activities</a:t>
            </a:r>
          </a:p>
          <a:p>
            <a:pPr marL="342900" indent="-342900">
              <a:spcBef>
                <a:spcPts val="1200"/>
              </a:spcBef>
              <a:buFont typeface="Courier New" panose="02070309020205020404" pitchFamily="49" charset="0"/>
              <a:buChar char="o"/>
            </a:pPr>
            <a:r>
              <a:rPr lang="en-US" sz="3200" dirty="0"/>
              <a:t> R</a:t>
            </a:r>
            <a:r>
              <a:rPr lang="en-US" sz="3200" dirty="0" smtClean="0"/>
              <a:t>eport on the implementation of the MRS</a:t>
            </a:r>
          </a:p>
          <a:p>
            <a:pPr marL="342900" indent="-342900">
              <a:spcBef>
                <a:spcPts val="1200"/>
              </a:spcBef>
              <a:buFont typeface="Courier New" panose="02070309020205020404" pitchFamily="49" charset="0"/>
              <a:buChar char="o"/>
            </a:pPr>
            <a:r>
              <a:rPr lang="en-US" sz="3200" dirty="0" smtClean="0"/>
              <a:t> Embedding challenge</a:t>
            </a:r>
          </a:p>
          <a:p>
            <a:pPr marL="342900" indent="-342900">
              <a:spcBef>
                <a:spcPts val="1200"/>
              </a:spcBef>
              <a:buFont typeface="Courier New" panose="02070309020205020404" pitchFamily="49" charset="0"/>
              <a:buChar char="o"/>
            </a:pPr>
            <a:r>
              <a:rPr lang="en-US" sz="3200" dirty="0" smtClean="0"/>
              <a:t> Strategic activities, Action Plan</a:t>
            </a:r>
          </a:p>
          <a:p>
            <a:pPr marL="342900" indent="-342900">
              <a:spcBef>
                <a:spcPts val="1200"/>
              </a:spcBef>
              <a:buFont typeface="Courier New" panose="02070309020205020404" pitchFamily="49" charset="0"/>
              <a:buChar char="o"/>
            </a:pPr>
            <a:r>
              <a:rPr lang="en-US" sz="3200" dirty="0" smtClean="0"/>
              <a:t>DFCN potential activities</a:t>
            </a:r>
          </a:p>
        </p:txBody>
      </p:sp>
    </p:spTree>
    <p:extLst>
      <p:ext uri="{BB962C8B-B14F-4D97-AF65-F5344CB8AC3E}">
        <p14:creationId xmlns:p14="http://schemas.microsoft.com/office/powerpoint/2010/main" val="4264355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66717"/>
            <a:ext cx="10515600" cy="1325563"/>
          </a:xfrm>
        </p:spPr>
        <p:txBody>
          <a:bodyPr>
            <a:normAutofit/>
          </a:bodyPr>
          <a:lstStyle/>
          <a:p>
            <a:r>
              <a:rPr lang="de-AT" sz="3600" b="1" dirty="0" err="1" smtClean="0"/>
              <a:t>Recent</a:t>
            </a:r>
            <a:r>
              <a:rPr lang="de-AT" sz="3600" b="1" dirty="0" smtClean="0"/>
              <a:t> </a:t>
            </a:r>
            <a:r>
              <a:rPr lang="de-AT" sz="3600" b="1" dirty="0" err="1" smtClean="0"/>
              <a:t>activities</a:t>
            </a:r>
            <a:endParaRPr lang="de-AT" sz="3600" b="1" dirty="0"/>
          </a:p>
        </p:txBody>
      </p:sp>
      <p:sp>
        <p:nvSpPr>
          <p:cNvPr id="3" name="Textfeld 2"/>
          <p:cNvSpPr txBox="1"/>
          <p:nvPr/>
        </p:nvSpPr>
        <p:spPr>
          <a:xfrm>
            <a:off x="838200" y="1348968"/>
            <a:ext cx="10515600" cy="1631216"/>
          </a:xfrm>
          <a:prstGeom prst="rect">
            <a:avLst/>
          </a:prstGeom>
          <a:noFill/>
        </p:spPr>
        <p:txBody>
          <a:bodyPr wrap="square" rtlCol="0">
            <a:spAutoFit/>
          </a:bodyPr>
          <a:lstStyle/>
          <a:p>
            <a:pPr marL="342900" indent="-342900">
              <a:spcBef>
                <a:spcPts val="1200"/>
              </a:spcBef>
              <a:buFont typeface="Arial" panose="020B0604020202020204" pitchFamily="34" charset="0"/>
              <a:buChar char="•"/>
            </a:pPr>
            <a:r>
              <a:rPr lang="en-GB" sz="2000" dirty="0" smtClean="0"/>
              <a:t>Second multilateral call </a:t>
            </a:r>
            <a:r>
              <a:rPr lang="en-GB" sz="2000" dirty="0"/>
              <a:t>launched in 2019; </a:t>
            </a:r>
            <a:r>
              <a:rPr lang="en-GB" sz="2000" dirty="0" smtClean="0"/>
              <a:t>AT, CZ, SK, SRB and additionally FR</a:t>
            </a:r>
            <a:r>
              <a:rPr lang="en-GB" sz="2000" dirty="0"/>
              <a:t/>
            </a:r>
            <a:br>
              <a:rPr lang="en-GB" sz="2000" dirty="0"/>
            </a:br>
            <a:r>
              <a:rPr lang="en-GB" sz="2000" dirty="0"/>
              <a:t>55 applications and 20 projects </a:t>
            </a:r>
            <a:r>
              <a:rPr lang="en-GB" sz="2000" dirty="0" smtClean="0"/>
              <a:t>selected;</a:t>
            </a:r>
            <a:endParaRPr lang="en-GB" sz="2000" dirty="0"/>
          </a:p>
          <a:p>
            <a:pPr marL="342900" indent="-342900">
              <a:spcBef>
                <a:spcPts val="1200"/>
              </a:spcBef>
              <a:buFont typeface="Arial" panose="020B0604020202020204" pitchFamily="34" charset="0"/>
              <a:buChar char="•"/>
            </a:pPr>
            <a:r>
              <a:rPr lang="en-GB" sz="2000" dirty="0"/>
              <a:t>Third call envisaged for 2022; </a:t>
            </a:r>
            <a:endParaRPr lang="en-GB" sz="2000" dirty="0" smtClean="0"/>
          </a:p>
          <a:p>
            <a:pPr marL="342900" indent="-342900">
              <a:spcBef>
                <a:spcPts val="1200"/>
              </a:spcBef>
              <a:buFont typeface="Arial" panose="020B0604020202020204" pitchFamily="34" charset="0"/>
              <a:buChar char="•"/>
            </a:pPr>
            <a:endParaRPr lang="en-GB" sz="2000" dirty="0"/>
          </a:p>
        </p:txBody>
      </p:sp>
      <p:pic>
        <p:nvPicPr>
          <p:cNvPr id="12" name="Grafik 11"/>
          <p:cNvPicPr>
            <a:picLocks noChangeAspect="1"/>
          </p:cNvPicPr>
          <p:nvPr/>
        </p:nvPicPr>
        <p:blipFill>
          <a:blip r:embed="rId2"/>
          <a:stretch>
            <a:fillRect/>
          </a:stretch>
        </p:blipFill>
        <p:spPr>
          <a:xfrm>
            <a:off x="1388851" y="2674531"/>
            <a:ext cx="8359895" cy="4038381"/>
          </a:xfrm>
          <a:prstGeom prst="rect">
            <a:avLst/>
          </a:prstGeom>
        </p:spPr>
      </p:pic>
    </p:spTree>
    <p:extLst>
      <p:ext uri="{BB962C8B-B14F-4D97-AF65-F5344CB8AC3E}">
        <p14:creationId xmlns:p14="http://schemas.microsoft.com/office/powerpoint/2010/main" val="3921193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0036" y="114959"/>
            <a:ext cx="10515600" cy="1325563"/>
          </a:xfrm>
        </p:spPr>
        <p:txBody>
          <a:bodyPr>
            <a:normAutofit/>
          </a:bodyPr>
          <a:lstStyle/>
          <a:p>
            <a:r>
              <a:rPr lang="de-AT" sz="3600" b="1" dirty="0" err="1" smtClean="0"/>
              <a:t>Macro</a:t>
            </a:r>
            <a:r>
              <a:rPr lang="de-AT" sz="3600" b="1" dirty="0"/>
              <a:t> </a:t>
            </a:r>
            <a:r>
              <a:rPr lang="de-AT" sz="3600" b="1" dirty="0" smtClean="0"/>
              <a:t>Regional </a:t>
            </a:r>
            <a:r>
              <a:rPr lang="de-AT" sz="3600" b="1" dirty="0" err="1" smtClean="0"/>
              <a:t>Strategies</a:t>
            </a:r>
            <a:r>
              <a:rPr lang="de-AT" sz="3600" b="1" dirty="0" smtClean="0"/>
              <a:t> </a:t>
            </a:r>
            <a:r>
              <a:rPr lang="de-AT" sz="3600" b="1" dirty="0" err="1" smtClean="0"/>
              <a:t>implementation</a:t>
            </a:r>
            <a:endParaRPr lang="de-AT" sz="3600" b="1" dirty="0"/>
          </a:p>
        </p:txBody>
      </p:sp>
      <p:sp>
        <p:nvSpPr>
          <p:cNvPr id="5" name="Textfeld 4"/>
          <p:cNvSpPr txBox="1"/>
          <p:nvPr/>
        </p:nvSpPr>
        <p:spPr>
          <a:xfrm>
            <a:off x="790036" y="1621977"/>
            <a:ext cx="10726228" cy="4231928"/>
          </a:xfrm>
          <a:prstGeom prst="rect">
            <a:avLst/>
          </a:prstGeom>
          <a:noFill/>
        </p:spPr>
        <p:txBody>
          <a:bodyPr wrap="square" rtlCol="0">
            <a:spAutoFit/>
          </a:bodyPr>
          <a:lstStyle/>
          <a:p>
            <a:r>
              <a:rPr lang="en-GB" sz="2000" b="1" dirty="0" smtClean="0"/>
              <a:t>3rd </a:t>
            </a:r>
            <a:r>
              <a:rPr lang="en-US" sz="2000" b="1" dirty="0"/>
              <a:t>Report from </a:t>
            </a:r>
            <a:r>
              <a:rPr lang="en-US" sz="2000" b="1" dirty="0" smtClean="0"/>
              <a:t>on </a:t>
            </a:r>
            <a:r>
              <a:rPr lang="en-US" sz="2000" b="1" dirty="0"/>
              <a:t>the implementation of EU macro-regional </a:t>
            </a:r>
            <a:r>
              <a:rPr lang="en-US" sz="2000" b="1" dirty="0" smtClean="0"/>
              <a:t>strategies (COM/2020/578 </a:t>
            </a:r>
            <a:r>
              <a:rPr lang="en-US" sz="2000" b="1" dirty="0"/>
              <a:t>final</a:t>
            </a:r>
            <a:r>
              <a:rPr lang="en-US" sz="2000" b="1" dirty="0" smtClean="0"/>
              <a:t>)</a:t>
            </a:r>
          </a:p>
          <a:p>
            <a:endParaRPr lang="en-US" sz="1200" b="1" dirty="0"/>
          </a:p>
          <a:p>
            <a:r>
              <a:rPr lang="en-US" sz="2000" b="1" dirty="0" smtClean="0"/>
              <a:t>Conclusions</a:t>
            </a:r>
            <a:r>
              <a:rPr lang="en-US" sz="2000" b="1" dirty="0"/>
              <a:t>:</a:t>
            </a:r>
          </a:p>
          <a:p>
            <a:pPr marL="342900" indent="-342900">
              <a:spcBef>
                <a:spcPts val="600"/>
              </a:spcBef>
              <a:buFont typeface="Courier New" panose="02070309020205020404" pitchFamily="49" charset="0"/>
              <a:buChar char="o"/>
            </a:pPr>
            <a:r>
              <a:rPr lang="en-US" dirty="0"/>
              <a:t>MRS have a significant role to play in helping participating countries and regions to tackle the economic crisis by implementing EU priorities such as the European Green Deal, the European Digital Strategy, ‘An economy that works for people’ and ‘A stronger Europe in the world’ in a coordinated manner. Sustainable tourism, SME support, transnational innovation need particular attention.</a:t>
            </a:r>
          </a:p>
          <a:p>
            <a:pPr marL="342900" indent="-342900">
              <a:spcBef>
                <a:spcPts val="600"/>
              </a:spcBef>
              <a:buFont typeface="Courier New" panose="02070309020205020404" pitchFamily="49" charset="0"/>
              <a:buChar char="o"/>
            </a:pPr>
            <a:r>
              <a:rPr lang="en-US" dirty="0"/>
              <a:t>MS have now a unique opportunity to promote the inclusion of relevant MRS priorities in the 2021-2027 EU national and regional </a:t>
            </a:r>
            <a:r>
              <a:rPr lang="en-US" dirty="0" err="1"/>
              <a:t>programmes</a:t>
            </a:r>
            <a:r>
              <a:rPr lang="en-US" dirty="0"/>
              <a:t> (ESI Funds, EAFRD, IPA, NDICI). This is vital to ensure the coordinated implementation of </a:t>
            </a:r>
            <a:r>
              <a:rPr lang="en-US" dirty="0" err="1"/>
              <a:t>programmes</a:t>
            </a:r>
            <a:r>
              <a:rPr lang="en-US" dirty="0"/>
              <a:t> and MRS in the macro-regions.</a:t>
            </a:r>
          </a:p>
          <a:p>
            <a:pPr marL="342900" indent="-342900">
              <a:spcBef>
                <a:spcPts val="600"/>
              </a:spcBef>
              <a:buFont typeface="Courier New" panose="02070309020205020404" pitchFamily="49" charset="0"/>
              <a:buChar char="o"/>
            </a:pPr>
            <a:r>
              <a:rPr lang="en-US" dirty="0"/>
              <a:t>For the MRS to substantially contribute to the mid-to-long-term economic recovery and prosperity of the participating countries, stronger political ownership and drive needs to be sustained.</a:t>
            </a:r>
          </a:p>
          <a:p>
            <a:endParaRPr lang="en-US" sz="2000" dirty="0" smtClean="0"/>
          </a:p>
          <a:p>
            <a:endParaRPr lang="en-US" sz="2000" dirty="0"/>
          </a:p>
        </p:txBody>
      </p:sp>
    </p:spTree>
    <p:extLst>
      <p:ext uri="{BB962C8B-B14F-4D97-AF65-F5344CB8AC3E}">
        <p14:creationId xmlns:p14="http://schemas.microsoft.com/office/powerpoint/2010/main" val="2210350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0036" y="209849"/>
            <a:ext cx="10515600" cy="1325563"/>
          </a:xfrm>
        </p:spPr>
        <p:txBody>
          <a:bodyPr>
            <a:normAutofit/>
          </a:bodyPr>
          <a:lstStyle/>
          <a:p>
            <a:r>
              <a:rPr lang="de-AT" sz="3600" b="1" dirty="0" err="1" smtClean="0"/>
              <a:t>Macro</a:t>
            </a:r>
            <a:r>
              <a:rPr lang="de-AT" sz="3600" b="1" dirty="0"/>
              <a:t> </a:t>
            </a:r>
            <a:r>
              <a:rPr lang="de-AT" sz="3600" b="1" dirty="0" smtClean="0"/>
              <a:t>Regional </a:t>
            </a:r>
            <a:r>
              <a:rPr lang="de-AT" sz="3600" b="1" dirty="0" err="1" smtClean="0"/>
              <a:t>Strategies</a:t>
            </a:r>
            <a:r>
              <a:rPr lang="de-AT" sz="3600" b="1" dirty="0" smtClean="0"/>
              <a:t> </a:t>
            </a:r>
            <a:r>
              <a:rPr lang="de-AT" sz="3600" b="1" dirty="0" err="1" smtClean="0"/>
              <a:t>implementation</a:t>
            </a:r>
            <a:endParaRPr lang="de-AT" sz="3600" b="1" dirty="0"/>
          </a:p>
        </p:txBody>
      </p:sp>
      <p:sp>
        <p:nvSpPr>
          <p:cNvPr id="5" name="Textfeld 4"/>
          <p:cNvSpPr txBox="1"/>
          <p:nvPr/>
        </p:nvSpPr>
        <p:spPr>
          <a:xfrm>
            <a:off x="790036" y="1621977"/>
            <a:ext cx="10515600" cy="5001369"/>
          </a:xfrm>
          <a:prstGeom prst="rect">
            <a:avLst/>
          </a:prstGeom>
          <a:noFill/>
        </p:spPr>
        <p:txBody>
          <a:bodyPr wrap="square" rtlCol="0">
            <a:spAutoFit/>
          </a:bodyPr>
          <a:lstStyle/>
          <a:p>
            <a:r>
              <a:rPr lang="en-GB" sz="2400" b="1" dirty="0" smtClean="0"/>
              <a:t>3 </a:t>
            </a:r>
            <a:r>
              <a:rPr lang="en-GB" sz="2400" b="1" dirty="0" err="1" smtClean="0"/>
              <a:t>rd</a:t>
            </a:r>
            <a:r>
              <a:rPr lang="en-GB" sz="2400" b="1" dirty="0" smtClean="0"/>
              <a:t> </a:t>
            </a:r>
            <a:r>
              <a:rPr lang="en-US" sz="2400" b="1" dirty="0"/>
              <a:t>Report from the Commission </a:t>
            </a:r>
            <a:r>
              <a:rPr lang="en-US" sz="2400" b="1" dirty="0" smtClean="0"/>
              <a:t>on </a:t>
            </a:r>
            <a:r>
              <a:rPr lang="en-US" sz="2400" b="1" dirty="0"/>
              <a:t>the implementation of EU macro-regional strategies (COM/2020/578 final)</a:t>
            </a:r>
            <a:r>
              <a:rPr lang="en-GB" sz="2400" dirty="0"/>
              <a:t/>
            </a:r>
            <a:br>
              <a:rPr lang="en-GB" sz="2400" dirty="0"/>
            </a:br>
            <a:endParaRPr lang="de-AT" sz="1200" dirty="0"/>
          </a:p>
          <a:p>
            <a:r>
              <a:rPr lang="en-US" sz="2400" b="1" dirty="0" smtClean="0"/>
              <a:t>Conclusions:</a:t>
            </a:r>
          </a:p>
          <a:p>
            <a:pPr marL="342900" indent="-342900">
              <a:spcBef>
                <a:spcPts val="600"/>
              </a:spcBef>
              <a:buFont typeface="Courier New" panose="02070309020205020404" pitchFamily="49" charset="0"/>
              <a:buChar char="o"/>
            </a:pPr>
            <a:r>
              <a:rPr lang="en-US" sz="2000" dirty="0"/>
              <a:t>MRS have a significant role to play in helping participating countries and regions to tackle the economic crisis by implementing EU priorities such as the European Green Deal, the European Digital Strategy, ‘An economy that works for people’ and ‘A stronger Europe in the world’ in a coordinated manner. Sustainable tourism, SME support, transnational innovation need particular attention</a:t>
            </a:r>
            <a:r>
              <a:rPr lang="en-US" sz="2000" dirty="0" smtClean="0"/>
              <a:t>.</a:t>
            </a:r>
          </a:p>
          <a:p>
            <a:pPr marL="342900" indent="-342900">
              <a:spcBef>
                <a:spcPts val="600"/>
              </a:spcBef>
              <a:buFont typeface="Courier New" panose="02070309020205020404" pitchFamily="49" charset="0"/>
              <a:buChar char="o"/>
            </a:pPr>
            <a:r>
              <a:rPr lang="en-US" sz="2000" dirty="0" smtClean="0"/>
              <a:t>MS have </a:t>
            </a:r>
            <a:r>
              <a:rPr lang="en-US" sz="2000" dirty="0"/>
              <a:t>now a unique opportunity to promote the inclusion of relevant MRS priorities in the 2021-2027 EU national and regional </a:t>
            </a:r>
            <a:r>
              <a:rPr lang="en-US" sz="2000" dirty="0" err="1"/>
              <a:t>programmes</a:t>
            </a:r>
            <a:r>
              <a:rPr lang="en-US" sz="2000" dirty="0"/>
              <a:t> (ESI Funds, EAFRD, IPA, NDICI). This is vital to ensure the coordinated implementation of </a:t>
            </a:r>
            <a:r>
              <a:rPr lang="en-US" sz="2000" dirty="0" err="1"/>
              <a:t>programmes</a:t>
            </a:r>
            <a:r>
              <a:rPr lang="en-US" sz="2000" dirty="0"/>
              <a:t> and MRS in the macro-regions.</a:t>
            </a:r>
          </a:p>
          <a:p>
            <a:pPr marL="342900" indent="-342900">
              <a:spcBef>
                <a:spcPts val="600"/>
              </a:spcBef>
              <a:buFont typeface="Courier New" panose="02070309020205020404" pitchFamily="49" charset="0"/>
              <a:buChar char="o"/>
            </a:pPr>
            <a:r>
              <a:rPr lang="en-US" sz="2000" dirty="0"/>
              <a:t>For the MRS to substantially contribute to the mid-to-long-term economic recovery and prosperity of the participating countries, stronger political ownership and drive needs to be sustained</a:t>
            </a:r>
            <a:r>
              <a:rPr lang="en-US" sz="2000" dirty="0" smtClean="0"/>
              <a:t>.</a:t>
            </a:r>
          </a:p>
        </p:txBody>
      </p:sp>
    </p:spTree>
    <p:extLst>
      <p:ext uri="{BB962C8B-B14F-4D97-AF65-F5344CB8AC3E}">
        <p14:creationId xmlns:p14="http://schemas.microsoft.com/office/powerpoint/2010/main" val="3587024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50421" y="175343"/>
            <a:ext cx="10515600" cy="1325563"/>
          </a:xfrm>
        </p:spPr>
        <p:txBody>
          <a:bodyPr>
            <a:normAutofit/>
          </a:bodyPr>
          <a:lstStyle/>
          <a:p>
            <a:r>
              <a:rPr lang="de-AT" sz="3600" b="1" dirty="0" smtClean="0"/>
              <a:t>Embedding </a:t>
            </a:r>
            <a:r>
              <a:rPr lang="de-AT" sz="3600" b="1" dirty="0" err="1" smtClean="0"/>
              <a:t>challenge</a:t>
            </a:r>
            <a:r>
              <a:rPr lang="de-AT" sz="3600" b="1" dirty="0" smtClean="0"/>
              <a:t> </a:t>
            </a:r>
            <a:endParaRPr lang="de-AT" sz="3600" b="1" dirty="0"/>
          </a:p>
        </p:txBody>
      </p:sp>
      <p:sp>
        <p:nvSpPr>
          <p:cNvPr id="6" name="Textfeld 5"/>
          <p:cNvSpPr txBox="1"/>
          <p:nvPr/>
        </p:nvSpPr>
        <p:spPr>
          <a:xfrm>
            <a:off x="790036" y="1621977"/>
            <a:ext cx="10515600" cy="4893647"/>
          </a:xfrm>
          <a:prstGeom prst="rect">
            <a:avLst/>
          </a:prstGeom>
          <a:noFill/>
        </p:spPr>
        <p:txBody>
          <a:bodyPr wrap="square" rtlCol="0">
            <a:spAutoFit/>
          </a:bodyPr>
          <a:lstStyle/>
          <a:p>
            <a:pPr marL="342900" indent="-342900">
              <a:spcBef>
                <a:spcPts val="600"/>
              </a:spcBef>
              <a:buFont typeface="Courier New" panose="02070309020205020404" pitchFamily="49" charset="0"/>
              <a:buChar char="o"/>
            </a:pPr>
            <a:r>
              <a:rPr lang="en-US" sz="2000" dirty="0" smtClean="0"/>
              <a:t>MRS </a:t>
            </a:r>
            <a:r>
              <a:rPr lang="en-US" sz="2000" dirty="0"/>
              <a:t>do not have their own resources, </a:t>
            </a:r>
            <a:r>
              <a:rPr lang="en-US" sz="2000" dirty="0" smtClean="0"/>
              <a:t>implementation </a:t>
            </a:r>
            <a:r>
              <a:rPr lang="en-US" sz="2000" dirty="0"/>
              <a:t>depends on bundling funding from different sources. </a:t>
            </a:r>
            <a:r>
              <a:rPr lang="en-US" sz="2000" dirty="0" smtClean="0"/>
              <a:t>Success/failure </a:t>
            </a:r>
            <a:r>
              <a:rPr lang="en-US" sz="2000" dirty="0"/>
              <a:t>of the MRS is ultimately linked to their capacity to ensure that EU, national, </a:t>
            </a:r>
            <a:r>
              <a:rPr lang="en-US" sz="2000" dirty="0" smtClean="0"/>
              <a:t>regional</a:t>
            </a:r>
            <a:r>
              <a:rPr lang="en-US" sz="2000" dirty="0"/>
              <a:t> </a:t>
            </a:r>
            <a:r>
              <a:rPr lang="en-US" sz="2000" dirty="0" smtClean="0"/>
              <a:t>&amp; </a:t>
            </a:r>
            <a:r>
              <a:rPr lang="en-US" sz="2000" dirty="0"/>
              <a:t>other public and private funds are aligned with </a:t>
            </a:r>
            <a:r>
              <a:rPr lang="en-US" sz="2000" dirty="0" smtClean="0"/>
              <a:t>their priorities.</a:t>
            </a:r>
            <a:endParaRPr lang="en-US" sz="2000" dirty="0"/>
          </a:p>
          <a:p>
            <a:pPr marL="342900" indent="-342900">
              <a:spcBef>
                <a:spcPts val="600"/>
              </a:spcBef>
              <a:buFont typeface="Courier New" panose="02070309020205020404" pitchFamily="49" charset="0"/>
              <a:buChar char="o"/>
            </a:pPr>
            <a:r>
              <a:rPr lang="en-US" sz="2000" dirty="0"/>
              <a:t>Bridging the gap between the MRS’s needs and funding opportunities will therefore be a critical challenge for 2021-2027</a:t>
            </a:r>
            <a:r>
              <a:rPr lang="en-US" sz="2000" dirty="0" smtClean="0"/>
              <a:t>.</a:t>
            </a:r>
          </a:p>
          <a:p>
            <a:pPr marL="342900" indent="-342900">
              <a:spcBef>
                <a:spcPts val="600"/>
              </a:spcBef>
              <a:buFont typeface="Courier New" panose="02070309020205020404" pitchFamily="49" charset="0"/>
              <a:buChar char="o"/>
            </a:pPr>
            <a:r>
              <a:rPr lang="en-US" sz="2000" dirty="0"/>
              <a:t>The proposed cohesion policy regulations for the 2021-2027 period include provisions designed to facilitate support for MRS </a:t>
            </a:r>
            <a:r>
              <a:rPr lang="en-US" sz="2000" dirty="0" smtClean="0"/>
              <a:t>projects/activities. Requires effective </a:t>
            </a:r>
            <a:r>
              <a:rPr lang="en-US" sz="2000" dirty="0"/>
              <a:t>cooperation between MRS’s national </a:t>
            </a:r>
            <a:r>
              <a:rPr lang="en-US" sz="2000" dirty="0" smtClean="0"/>
              <a:t>&amp; thematic </a:t>
            </a:r>
            <a:r>
              <a:rPr lang="en-US" sz="2000" dirty="0"/>
              <a:t>coordinators and the national/regional authorities </a:t>
            </a:r>
            <a:r>
              <a:rPr lang="en-US" sz="2000" dirty="0" smtClean="0"/>
              <a:t>responsible. </a:t>
            </a:r>
          </a:p>
          <a:p>
            <a:pPr marL="342900" indent="-342900">
              <a:spcBef>
                <a:spcPts val="600"/>
              </a:spcBef>
              <a:buFont typeface="Courier New" panose="02070309020205020404" pitchFamily="49" charset="0"/>
              <a:buChar char="o"/>
            </a:pPr>
            <a:r>
              <a:rPr lang="en-US" sz="2000" dirty="0"/>
              <a:t>The directly managed EU </a:t>
            </a:r>
            <a:r>
              <a:rPr lang="en-US" sz="2000" dirty="0" err="1"/>
              <a:t>programmes</a:t>
            </a:r>
            <a:r>
              <a:rPr lang="en-US" sz="2000" dirty="0"/>
              <a:t> (e.g. LIFE, Erasmus, Horizon 2020, Connecting Europe Facility - CEF) </a:t>
            </a:r>
            <a:r>
              <a:rPr lang="en-US" sz="2000" dirty="0" smtClean="0"/>
              <a:t>as a potential funding </a:t>
            </a:r>
            <a:r>
              <a:rPr lang="en-US" sz="2000" dirty="0"/>
              <a:t>source </a:t>
            </a:r>
            <a:r>
              <a:rPr lang="en-US" sz="2000" dirty="0" smtClean="0"/>
              <a:t>for transnational </a:t>
            </a:r>
            <a:r>
              <a:rPr lang="en-US" sz="2000" dirty="0"/>
              <a:t>cooperation. L</a:t>
            </a:r>
            <a:r>
              <a:rPr lang="en-US" sz="2000" dirty="0" smtClean="0"/>
              <a:t>imited examples </a:t>
            </a:r>
            <a:r>
              <a:rPr lang="en-US" sz="2000" dirty="0"/>
              <a:t>of synergies between the MRS and some directly managed EU </a:t>
            </a:r>
            <a:r>
              <a:rPr lang="en-US" sz="2000" dirty="0" err="1"/>
              <a:t>programmes</a:t>
            </a:r>
            <a:r>
              <a:rPr lang="en-US" sz="2000" dirty="0"/>
              <a:t>, notably </a:t>
            </a:r>
            <a:r>
              <a:rPr lang="en-US" sz="2000" dirty="0" smtClean="0"/>
              <a:t>LIFE</a:t>
            </a:r>
            <a:r>
              <a:rPr lang="en-US" sz="2000" dirty="0"/>
              <a:t>, CEF and Horizon 2020. The strengthening of those synergies requires a case-by-case approach, as directly managed EU </a:t>
            </a:r>
            <a:r>
              <a:rPr lang="en-US" sz="2000" dirty="0" err="1"/>
              <a:t>programmes</a:t>
            </a:r>
            <a:r>
              <a:rPr lang="en-US" sz="2000" dirty="0"/>
              <a:t> cover the entirety of the EU-27 and are not geographically focused. </a:t>
            </a:r>
            <a:endParaRPr lang="en-US" sz="2000" dirty="0" smtClean="0"/>
          </a:p>
          <a:p>
            <a:pPr marL="342900" indent="-342900">
              <a:spcBef>
                <a:spcPts val="600"/>
              </a:spcBef>
              <a:buFont typeface="Courier New" panose="02070309020205020404" pitchFamily="49" charset="0"/>
              <a:buChar char="o"/>
            </a:pPr>
            <a:r>
              <a:rPr lang="en-US" sz="2000" dirty="0" smtClean="0"/>
              <a:t>EUSDR Embedding Tool created – rolling document with a shortlist of priorities – in preparation</a:t>
            </a:r>
            <a:endParaRPr lang="en-GB" sz="2000" dirty="0" smtClean="0"/>
          </a:p>
          <a:p>
            <a:pPr marL="342900" indent="-342900">
              <a:buFont typeface="Courier New" panose="02070309020205020404" pitchFamily="49" charset="0"/>
              <a:buChar char="o"/>
            </a:pPr>
            <a:endParaRPr lang="de-AT" sz="1200" dirty="0"/>
          </a:p>
        </p:txBody>
      </p:sp>
    </p:spTree>
    <p:extLst>
      <p:ext uri="{BB962C8B-B14F-4D97-AF65-F5344CB8AC3E}">
        <p14:creationId xmlns:p14="http://schemas.microsoft.com/office/powerpoint/2010/main" val="1188090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0036" y="180459"/>
            <a:ext cx="10515600" cy="1325563"/>
          </a:xfrm>
        </p:spPr>
        <p:txBody>
          <a:bodyPr>
            <a:normAutofit/>
          </a:bodyPr>
          <a:lstStyle/>
          <a:p>
            <a:r>
              <a:rPr lang="de-AT" sz="3600" b="1" dirty="0" smtClean="0"/>
              <a:t>Action Plan</a:t>
            </a:r>
            <a:endParaRPr lang="de-AT" sz="3600" b="1" dirty="0"/>
          </a:p>
        </p:txBody>
      </p:sp>
      <p:sp>
        <p:nvSpPr>
          <p:cNvPr id="4" name="Textfeld 3"/>
          <p:cNvSpPr txBox="1"/>
          <p:nvPr/>
        </p:nvSpPr>
        <p:spPr>
          <a:xfrm>
            <a:off x="790036" y="1321356"/>
            <a:ext cx="9678838" cy="369332"/>
          </a:xfrm>
          <a:prstGeom prst="rect">
            <a:avLst/>
          </a:prstGeom>
          <a:noFill/>
        </p:spPr>
        <p:txBody>
          <a:bodyPr wrap="square" rtlCol="0">
            <a:spAutoFit/>
          </a:bodyPr>
          <a:lstStyle/>
          <a:p>
            <a:r>
              <a:rPr lang="de-AT" dirty="0">
                <a:hlinkClick r:id="rId2"/>
              </a:rPr>
              <a:t>https://</a:t>
            </a:r>
            <a:r>
              <a:rPr lang="de-AT" dirty="0" smtClean="0">
                <a:hlinkClick r:id="rId2"/>
              </a:rPr>
              <a:t>danube-region.eu/wp-content/uploads/2020/04/EUSDR-ACTION-PLAN-SWD202059-final.pdf</a:t>
            </a:r>
            <a:r>
              <a:rPr lang="de-AT" dirty="0" smtClean="0"/>
              <a:t> </a:t>
            </a:r>
            <a:endParaRPr lang="de-AT" dirty="0"/>
          </a:p>
        </p:txBody>
      </p:sp>
      <p:sp>
        <p:nvSpPr>
          <p:cNvPr id="5" name="Textfeld 4"/>
          <p:cNvSpPr txBox="1"/>
          <p:nvPr/>
        </p:nvSpPr>
        <p:spPr>
          <a:xfrm>
            <a:off x="790036" y="1950750"/>
            <a:ext cx="10515600" cy="4478149"/>
          </a:xfrm>
          <a:prstGeom prst="rect">
            <a:avLst/>
          </a:prstGeom>
          <a:noFill/>
        </p:spPr>
        <p:txBody>
          <a:bodyPr wrap="square" rtlCol="0">
            <a:spAutoFit/>
          </a:bodyPr>
          <a:lstStyle/>
          <a:p>
            <a:r>
              <a:rPr lang="en-GB" sz="2400" b="1" dirty="0"/>
              <a:t>BACKGROUND &amp; INTRODUCTION </a:t>
            </a:r>
            <a:r>
              <a:rPr lang="en-GB" sz="2400" dirty="0"/>
              <a:t/>
            </a:r>
            <a:br>
              <a:rPr lang="en-GB" sz="2400" dirty="0"/>
            </a:br>
            <a:r>
              <a:rPr lang="en-GB" sz="2000" dirty="0"/>
              <a:t>A society's ability to create and exploit knowledge is a key factor for progress and growth. </a:t>
            </a:r>
            <a:r>
              <a:rPr lang="en-GB" sz="2000" dirty="0" smtClean="0"/>
              <a:t/>
            </a:r>
            <a:br>
              <a:rPr lang="en-GB" sz="2000" dirty="0" smtClean="0"/>
            </a:br>
            <a:r>
              <a:rPr lang="en-GB" sz="2000" dirty="0" smtClean="0"/>
              <a:t>A </a:t>
            </a:r>
            <a:r>
              <a:rPr lang="en-GB" sz="2000" dirty="0"/>
              <a:t>society based on knowledge needs competitive research and education infrastructure, innovation supporting and facilitating </a:t>
            </a:r>
            <a:r>
              <a:rPr lang="en-GB" sz="2000" dirty="0" smtClean="0"/>
              <a:t>institutions</a:t>
            </a:r>
            <a:r>
              <a:rPr lang="en-GB" sz="2000" dirty="0"/>
              <a:t> </a:t>
            </a:r>
            <a:r>
              <a:rPr lang="en-GB" sz="2000" dirty="0" smtClean="0"/>
              <a:t>&amp; </a:t>
            </a:r>
            <a:r>
              <a:rPr lang="en-GB" sz="2000" dirty="0"/>
              <a:t>high performing </a:t>
            </a:r>
            <a:r>
              <a:rPr lang="en-GB" sz="2000" dirty="0" smtClean="0"/>
              <a:t>information/communication </a:t>
            </a:r>
            <a:r>
              <a:rPr lang="en-GB" sz="2000" dirty="0"/>
              <a:t>technologies</a:t>
            </a:r>
            <a:r>
              <a:rPr lang="en-GB" sz="2000" dirty="0" smtClean="0"/>
              <a:t>.</a:t>
            </a:r>
          </a:p>
          <a:p>
            <a:endParaRPr lang="de-AT" sz="1200" dirty="0"/>
          </a:p>
          <a:p>
            <a:r>
              <a:rPr lang="en-US" sz="2400" b="1" dirty="0" smtClean="0"/>
              <a:t>PA 7objectives </a:t>
            </a:r>
            <a:r>
              <a:rPr lang="en-US" sz="2400" b="1" dirty="0"/>
              <a:t>(as of 2019</a:t>
            </a:r>
            <a:r>
              <a:rPr lang="en-US" sz="2400" b="1" dirty="0" smtClean="0"/>
              <a:t>):</a:t>
            </a:r>
          </a:p>
          <a:p>
            <a:pPr marL="342900" indent="-342900">
              <a:spcBef>
                <a:spcPts val="600"/>
              </a:spcBef>
              <a:buFont typeface="Courier New" panose="02070309020205020404" pitchFamily="49" charset="0"/>
              <a:buChar char="o"/>
            </a:pPr>
            <a:r>
              <a:rPr lang="en-US" sz="2000" dirty="0" smtClean="0"/>
              <a:t>To </a:t>
            </a:r>
            <a:r>
              <a:rPr lang="en-US" sz="2000" dirty="0"/>
              <a:t>support education, research and ICT in the Danube Region by improvement of framework conditions for building a knowledge </a:t>
            </a:r>
            <a:r>
              <a:rPr lang="en-US" sz="2000" dirty="0" smtClean="0"/>
              <a:t>society</a:t>
            </a:r>
          </a:p>
          <a:p>
            <a:pPr marL="342900" indent="-342900">
              <a:spcBef>
                <a:spcPts val="600"/>
              </a:spcBef>
              <a:buFont typeface="Courier New" panose="02070309020205020404" pitchFamily="49" charset="0"/>
              <a:buChar char="o"/>
            </a:pPr>
            <a:r>
              <a:rPr lang="en-US" sz="2000" dirty="0" smtClean="0"/>
              <a:t>To </a:t>
            </a:r>
            <a:r>
              <a:rPr lang="en-US" sz="2000" dirty="0"/>
              <a:t>contribute to an increasing level and quality of network activities, strengthening the existing links and fostering new cooperation in the Danube </a:t>
            </a:r>
            <a:r>
              <a:rPr lang="en-US" sz="2000" dirty="0" smtClean="0"/>
              <a:t>Region</a:t>
            </a:r>
          </a:p>
          <a:p>
            <a:pPr marL="342900" indent="-342900">
              <a:spcBef>
                <a:spcPts val="600"/>
              </a:spcBef>
              <a:buFont typeface="Courier New" panose="02070309020205020404" pitchFamily="49" charset="0"/>
              <a:buChar char="o"/>
            </a:pPr>
            <a:r>
              <a:rPr lang="en-US" sz="2000" dirty="0" smtClean="0"/>
              <a:t>To </a:t>
            </a:r>
            <a:r>
              <a:rPr lang="en-US" sz="2000" dirty="0"/>
              <a:t>strengthen the realization of the European Research Area in the Danube </a:t>
            </a:r>
            <a:r>
              <a:rPr lang="en-US" sz="2000" dirty="0" smtClean="0"/>
              <a:t>Region</a:t>
            </a:r>
            <a:endParaRPr lang="en-US" sz="2000" dirty="0"/>
          </a:p>
          <a:p>
            <a:pPr marL="342900" indent="-342900">
              <a:spcBef>
                <a:spcPts val="600"/>
              </a:spcBef>
              <a:buFont typeface="Courier New" panose="02070309020205020404" pitchFamily="49" charset="0"/>
              <a:buChar char="o"/>
            </a:pPr>
            <a:r>
              <a:rPr lang="en-US" sz="2000" dirty="0" smtClean="0"/>
              <a:t>To </a:t>
            </a:r>
            <a:r>
              <a:rPr lang="en-US" sz="2000" dirty="0"/>
              <a:t>revert brain drain and foster brain </a:t>
            </a:r>
            <a:r>
              <a:rPr lang="en-US" sz="2000" dirty="0" smtClean="0"/>
              <a:t>circulation</a:t>
            </a:r>
            <a:endParaRPr lang="en-US" sz="2000" dirty="0"/>
          </a:p>
          <a:p>
            <a:pPr marL="342900" indent="-342900">
              <a:spcBef>
                <a:spcPts val="600"/>
              </a:spcBef>
              <a:buFont typeface="Courier New" panose="02070309020205020404" pitchFamily="49" charset="0"/>
              <a:buChar char="o"/>
            </a:pPr>
            <a:r>
              <a:rPr lang="en-US" sz="2000" dirty="0" smtClean="0"/>
              <a:t>To </a:t>
            </a:r>
            <a:r>
              <a:rPr lang="en-US" sz="2000" dirty="0"/>
              <a:t>further </a:t>
            </a:r>
            <a:r>
              <a:rPr lang="en-US" sz="2000" dirty="0" smtClean="0"/>
              <a:t>implement Smart </a:t>
            </a:r>
            <a:r>
              <a:rPr lang="en-US" sz="2000" dirty="0"/>
              <a:t>Specialization Strategies in all Danube </a:t>
            </a:r>
            <a:r>
              <a:rPr lang="en-US" sz="2000" dirty="0" smtClean="0"/>
              <a:t>countries</a:t>
            </a:r>
            <a:endParaRPr lang="en-US" sz="2000" dirty="0"/>
          </a:p>
        </p:txBody>
      </p:sp>
    </p:spTree>
    <p:extLst>
      <p:ext uri="{BB962C8B-B14F-4D97-AF65-F5344CB8AC3E}">
        <p14:creationId xmlns:p14="http://schemas.microsoft.com/office/powerpoint/2010/main" val="3937297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90036" y="180459"/>
            <a:ext cx="10515600" cy="1325563"/>
          </a:xfrm>
        </p:spPr>
        <p:txBody>
          <a:bodyPr>
            <a:normAutofit/>
          </a:bodyPr>
          <a:lstStyle/>
          <a:p>
            <a:r>
              <a:rPr lang="de-AT" sz="3600" b="1" dirty="0" smtClean="0"/>
              <a:t>Action Plan</a:t>
            </a:r>
            <a:endParaRPr lang="de-AT" sz="3600" b="1" dirty="0"/>
          </a:p>
        </p:txBody>
      </p:sp>
      <p:pic>
        <p:nvPicPr>
          <p:cNvPr id="3" name="Grafik 2"/>
          <p:cNvPicPr/>
          <p:nvPr/>
        </p:nvPicPr>
        <p:blipFill>
          <a:blip r:embed="rId2"/>
          <a:stretch>
            <a:fillRect/>
          </a:stretch>
        </p:blipFill>
        <p:spPr>
          <a:xfrm>
            <a:off x="790036" y="2156059"/>
            <a:ext cx="9967610" cy="3996573"/>
          </a:xfrm>
          <a:prstGeom prst="rect">
            <a:avLst/>
          </a:prstGeom>
        </p:spPr>
      </p:pic>
      <p:sp>
        <p:nvSpPr>
          <p:cNvPr id="4" name="Textfeld 3"/>
          <p:cNvSpPr txBox="1"/>
          <p:nvPr/>
        </p:nvSpPr>
        <p:spPr>
          <a:xfrm>
            <a:off x="790036" y="1321356"/>
            <a:ext cx="9678838" cy="369332"/>
          </a:xfrm>
          <a:prstGeom prst="rect">
            <a:avLst/>
          </a:prstGeom>
          <a:noFill/>
        </p:spPr>
        <p:txBody>
          <a:bodyPr wrap="square" rtlCol="0">
            <a:spAutoFit/>
          </a:bodyPr>
          <a:lstStyle/>
          <a:p>
            <a:r>
              <a:rPr lang="de-AT" dirty="0">
                <a:hlinkClick r:id="rId3"/>
              </a:rPr>
              <a:t>https://</a:t>
            </a:r>
            <a:r>
              <a:rPr lang="de-AT" dirty="0" smtClean="0">
                <a:hlinkClick r:id="rId3"/>
              </a:rPr>
              <a:t>danube-region.eu/wp-content/uploads/2020/04/EUSDR-ACTION-PLAN-SWD202059-final.pdf</a:t>
            </a:r>
            <a:r>
              <a:rPr lang="de-AT" dirty="0" smtClean="0"/>
              <a:t> </a:t>
            </a:r>
            <a:endParaRPr lang="de-AT" dirty="0"/>
          </a:p>
        </p:txBody>
      </p:sp>
    </p:spTree>
    <p:extLst>
      <p:ext uri="{BB962C8B-B14F-4D97-AF65-F5344CB8AC3E}">
        <p14:creationId xmlns:p14="http://schemas.microsoft.com/office/powerpoint/2010/main" val="2238866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58970" y="157598"/>
            <a:ext cx="10055526" cy="1325563"/>
          </a:xfrm>
        </p:spPr>
        <p:txBody>
          <a:bodyPr>
            <a:normAutofit/>
          </a:bodyPr>
          <a:lstStyle/>
          <a:p>
            <a:r>
              <a:rPr lang="de-AT" sz="3600" b="1" dirty="0" smtClean="0"/>
              <a:t>DFCN </a:t>
            </a:r>
            <a:r>
              <a:rPr lang="de-AT" sz="3600" b="1" dirty="0" err="1" smtClean="0"/>
              <a:t>suggested</a:t>
            </a:r>
            <a:r>
              <a:rPr lang="de-AT" sz="3600" b="1" dirty="0" smtClean="0"/>
              <a:t> </a:t>
            </a:r>
            <a:r>
              <a:rPr lang="de-AT" sz="3600" b="1" dirty="0" err="1" smtClean="0"/>
              <a:t>steps</a:t>
            </a:r>
            <a:r>
              <a:rPr lang="de-AT" sz="3600" b="1" dirty="0" smtClean="0"/>
              <a:t> </a:t>
            </a:r>
            <a:r>
              <a:rPr lang="de-AT" sz="3600" b="1" dirty="0" err="1" smtClean="0"/>
              <a:t>for</a:t>
            </a:r>
            <a:r>
              <a:rPr lang="de-AT" sz="3600" b="1" dirty="0" smtClean="0"/>
              <a:t> </a:t>
            </a:r>
            <a:r>
              <a:rPr lang="de-AT" sz="3600" b="1" dirty="0" err="1" smtClean="0"/>
              <a:t>implementation</a:t>
            </a:r>
            <a:endParaRPr lang="de-AT" sz="3600" b="1" dirty="0"/>
          </a:p>
        </p:txBody>
      </p:sp>
      <p:graphicFrame>
        <p:nvGraphicFramePr>
          <p:cNvPr id="3" name="Tabelle 2"/>
          <p:cNvGraphicFramePr>
            <a:graphicFrameLocks noGrp="1"/>
          </p:cNvGraphicFramePr>
          <p:nvPr>
            <p:extLst>
              <p:ext uri="{D42A27DB-BD31-4B8C-83A1-F6EECF244321}">
                <p14:modId xmlns:p14="http://schemas.microsoft.com/office/powerpoint/2010/main" val="1533970369"/>
              </p:ext>
            </p:extLst>
          </p:nvPr>
        </p:nvGraphicFramePr>
        <p:xfrm>
          <a:off x="958970" y="1353765"/>
          <a:ext cx="10055526" cy="5298608"/>
        </p:xfrm>
        <a:graphic>
          <a:graphicData uri="http://schemas.openxmlformats.org/drawingml/2006/table">
            <a:tbl>
              <a:tblPr firstRow="1" firstCol="1" bandRow="1">
                <a:tableStyleId>{5C22544A-7EE6-4342-B048-85BDC9FD1C3A}</a:tableStyleId>
              </a:tblPr>
              <a:tblGrid>
                <a:gridCol w="2465717">
                  <a:extLst>
                    <a:ext uri="{9D8B030D-6E8A-4147-A177-3AD203B41FA5}">
                      <a16:colId xmlns:a16="http://schemas.microsoft.com/office/drawing/2014/main" val="4195635077"/>
                    </a:ext>
                  </a:extLst>
                </a:gridCol>
                <a:gridCol w="3743864">
                  <a:extLst>
                    <a:ext uri="{9D8B030D-6E8A-4147-A177-3AD203B41FA5}">
                      <a16:colId xmlns:a16="http://schemas.microsoft.com/office/drawing/2014/main" val="1859730687"/>
                    </a:ext>
                  </a:extLst>
                </a:gridCol>
                <a:gridCol w="3845945">
                  <a:extLst>
                    <a:ext uri="{9D8B030D-6E8A-4147-A177-3AD203B41FA5}">
                      <a16:colId xmlns:a16="http://schemas.microsoft.com/office/drawing/2014/main" val="3750541068"/>
                    </a:ext>
                  </a:extLst>
                </a:gridCol>
              </a:tblGrid>
              <a:tr h="551991">
                <a:tc>
                  <a:txBody>
                    <a:bodyPr/>
                    <a:lstStyle/>
                    <a:p>
                      <a:pPr marL="13970">
                        <a:lnSpc>
                          <a:spcPct val="110000"/>
                        </a:lnSpc>
                        <a:spcAft>
                          <a:spcPts val="0"/>
                        </a:spcAft>
                      </a:pPr>
                      <a:r>
                        <a:rPr lang="en-GB" sz="1400" dirty="0">
                          <a:solidFill>
                            <a:schemeClr val="tx1"/>
                          </a:solidFill>
                          <a:effectLst/>
                        </a:rPr>
                        <a:t>Action</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algn="ctr">
                        <a:lnSpc>
                          <a:spcPct val="110000"/>
                        </a:lnSpc>
                        <a:spcAft>
                          <a:spcPts val="0"/>
                        </a:spcAft>
                      </a:pPr>
                      <a:r>
                        <a:rPr lang="en-GB" sz="1400" dirty="0">
                          <a:solidFill>
                            <a:schemeClr val="tx1"/>
                          </a:solidFill>
                          <a:effectLst/>
                        </a:rPr>
                        <a:t>Contribution to implement </a:t>
                      </a:r>
                      <a:r>
                        <a:rPr lang="en-GB" sz="1400" dirty="0" smtClean="0">
                          <a:solidFill>
                            <a:schemeClr val="tx1"/>
                          </a:solidFill>
                          <a:effectLst/>
                        </a:rPr>
                        <a:t/>
                      </a:r>
                      <a:br>
                        <a:rPr lang="en-GB" sz="1400" dirty="0" smtClean="0">
                          <a:solidFill>
                            <a:schemeClr val="tx1"/>
                          </a:solidFill>
                          <a:effectLst/>
                        </a:rPr>
                      </a:br>
                      <a:r>
                        <a:rPr lang="en-GB" sz="1400" dirty="0" smtClean="0">
                          <a:solidFill>
                            <a:schemeClr val="tx1"/>
                          </a:solidFill>
                          <a:effectLst/>
                        </a:rPr>
                        <a:t>targeted </a:t>
                      </a:r>
                      <a:r>
                        <a:rPr lang="en-GB" sz="1400" dirty="0">
                          <a:solidFill>
                            <a:schemeClr val="tx1"/>
                          </a:solidFill>
                          <a:effectLst/>
                        </a:rPr>
                        <a:t>activities</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algn="ctr">
                        <a:lnSpc>
                          <a:spcPct val="110000"/>
                        </a:lnSpc>
                        <a:spcAft>
                          <a:spcPts val="0"/>
                        </a:spcAft>
                      </a:pPr>
                      <a:r>
                        <a:rPr lang="en-GB" sz="1400" dirty="0">
                          <a:solidFill>
                            <a:schemeClr val="tx1"/>
                          </a:solidFill>
                          <a:effectLst/>
                        </a:rPr>
                        <a:t>Working Group and ideas and concrete </a:t>
                      </a:r>
                      <a:r>
                        <a:rPr lang="en-GB" sz="1400" dirty="0" smtClean="0">
                          <a:solidFill>
                            <a:schemeClr val="tx1"/>
                          </a:solidFill>
                          <a:effectLst/>
                        </a:rPr>
                        <a:t/>
                      </a:r>
                      <a:br>
                        <a:rPr lang="en-GB" sz="1400" dirty="0" smtClean="0">
                          <a:solidFill>
                            <a:schemeClr val="tx1"/>
                          </a:solidFill>
                          <a:effectLst/>
                        </a:rPr>
                      </a:br>
                      <a:r>
                        <a:rPr lang="en-GB" sz="1400" dirty="0" smtClean="0">
                          <a:solidFill>
                            <a:schemeClr val="tx1"/>
                          </a:solidFill>
                          <a:effectLst/>
                        </a:rPr>
                        <a:t>steps </a:t>
                      </a:r>
                      <a:r>
                        <a:rPr lang="en-GB" sz="1400" dirty="0">
                          <a:solidFill>
                            <a:schemeClr val="tx1"/>
                          </a:solidFill>
                          <a:effectLst/>
                        </a:rPr>
                        <a:t>to take </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extLst>
                  <a:ext uri="{0D108BD9-81ED-4DB2-BD59-A6C34878D82A}">
                    <a16:rowId xmlns:a16="http://schemas.microsoft.com/office/drawing/2014/main" val="3549133079"/>
                  </a:ext>
                </a:extLst>
              </a:tr>
              <a:tr h="1672532">
                <a:tc>
                  <a:txBody>
                    <a:bodyPr/>
                    <a:lstStyle/>
                    <a:p>
                      <a:pPr marL="13970">
                        <a:lnSpc>
                          <a:spcPct val="110000"/>
                        </a:lnSpc>
                        <a:spcAft>
                          <a:spcPts val="0"/>
                        </a:spcAft>
                      </a:pPr>
                      <a:r>
                        <a:rPr lang="en-GB" sz="1400" dirty="0">
                          <a:solidFill>
                            <a:schemeClr val="tx1"/>
                          </a:solidFill>
                          <a:effectLst/>
                        </a:rPr>
                        <a:t>1: To promote coordination of national, regional and EU funds to stimulate excellence in R&amp;I, in research areas specific for Danube Region</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lvl="0" indent="-171450">
                        <a:lnSpc>
                          <a:spcPct val="110000"/>
                        </a:lnSpc>
                        <a:spcAft>
                          <a:spcPts val="0"/>
                        </a:spcAft>
                        <a:buFont typeface="Arial" panose="020B0604020202020204" pitchFamily="34" charset="0"/>
                        <a:buChar char="•"/>
                      </a:pPr>
                      <a:r>
                        <a:rPr lang="en-GB" sz="1200" dirty="0">
                          <a:effectLst/>
                        </a:rPr>
                        <a:t>To ensure continuation of successfully established platforms like the Danube </a:t>
                      </a:r>
                      <a:r>
                        <a:rPr lang="en-GB" sz="1200" dirty="0" err="1">
                          <a:effectLst/>
                        </a:rPr>
                        <a:t>IncoNet</a:t>
                      </a:r>
                      <a:r>
                        <a:rPr lang="en-GB" sz="1200" dirty="0">
                          <a:effectLst/>
                        </a:rPr>
                        <a:t> and the Danube Funding Coordination Network. </a:t>
                      </a:r>
                      <a:endParaRPr lang="de-AT" sz="1200" dirty="0">
                        <a:effectLst/>
                      </a:endParaRPr>
                    </a:p>
                    <a:p>
                      <a:pPr marL="171450" lvl="0" indent="-171450">
                        <a:lnSpc>
                          <a:spcPct val="110000"/>
                        </a:lnSpc>
                        <a:spcAft>
                          <a:spcPts val="0"/>
                        </a:spcAft>
                        <a:buFont typeface="Arial" panose="020B0604020202020204" pitchFamily="34" charset="0"/>
                        <a:buChar char="•"/>
                      </a:pPr>
                      <a:r>
                        <a:rPr lang="en-GB" sz="1200" dirty="0">
                          <a:effectLst/>
                        </a:rPr>
                        <a:t>To stimulate participation in EUREKA and EIT activities.</a:t>
                      </a:r>
                      <a:endParaRPr lang="de-AT" sz="1200" dirty="0">
                        <a:effectLst/>
                      </a:endParaRPr>
                    </a:p>
                    <a:p>
                      <a:pPr marL="171450" lvl="0" indent="-171450">
                        <a:lnSpc>
                          <a:spcPct val="110000"/>
                        </a:lnSpc>
                        <a:spcAft>
                          <a:spcPts val="0"/>
                        </a:spcAft>
                        <a:buFont typeface="Arial" panose="020B0604020202020204" pitchFamily="34" charset="0"/>
                        <a:buChar char="•"/>
                      </a:pPr>
                      <a:r>
                        <a:rPr lang="en-GB" sz="1200" dirty="0">
                          <a:effectLst/>
                        </a:rPr>
                        <a:t>To contribute to the fulfilment of the policy objective PO 1 "a smarter Europe" and to full compliance with European Research Area objectives and priorities. </a:t>
                      </a:r>
                      <a:endParaRPr lang="de-A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indent="-171450">
                        <a:lnSpc>
                          <a:spcPct val="110000"/>
                        </a:lnSpc>
                        <a:spcAft>
                          <a:spcPts val="0"/>
                        </a:spcAft>
                        <a:buFont typeface="Arial" panose="020B0604020202020204" pitchFamily="34" charset="0"/>
                        <a:buChar char="•"/>
                      </a:pPr>
                      <a:r>
                        <a:rPr lang="en-GB" sz="1200" dirty="0">
                          <a:effectLst/>
                        </a:rPr>
                        <a:t>Screening of the HE Work Programmes for application </a:t>
                      </a:r>
                      <a:r>
                        <a:rPr lang="en-GB" sz="1200" dirty="0" smtClean="0">
                          <a:effectLst/>
                        </a:rPr>
                        <a:t>possibilities</a:t>
                      </a:r>
                    </a:p>
                    <a:p>
                      <a:pPr marL="171450" indent="-171450">
                        <a:lnSpc>
                          <a:spcPct val="110000"/>
                        </a:lnSpc>
                        <a:spcAft>
                          <a:spcPts val="0"/>
                        </a:spcAft>
                        <a:buFont typeface="Arial" panose="020B0604020202020204" pitchFamily="34" charset="0"/>
                        <a:buChar char="•"/>
                      </a:pPr>
                      <a:r>
                        <a:rPr lang="en-GB" sz="1200" dirty="0" smtClean="0">
                          <a:effectLst/>
                        </a:rPr>
                        <a:t>Consider </a:t>
                      </a:r>
                      <a:r>
                        <a:rPr lang="en-GB" sz="1200" dirty="0">
                          <a:effectLst/>
                        </a:rPr>
                        <a:t>a EUSDR/PA7 specific input to the ERA document once available</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Screen the new ERA communication for potential activities within the EUSDR</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If seed-money kind of funds are available – call for ideas for future flagship projects in the region</a:t>
                      </a:r>
                      <a:endParaRPr lang="de-A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extLst>
                  <a:ext uri="{0D108BD9-81ED-4DB2-BD59-A6C34878D82A}">
                    <a16:rowId xmlns:a16="http://schemas.microsoft.com/office/drawing/2014/main" val="3118662902"/>
                  </a:ext>
                </a:extLst>
              </a:tr>
              <a:tr h="1672532">
                <a:tc>
                  <a:txBody>
                    <a:bodyPr/>
                    <a:lstStyle/>
                    <a:p>
                      <a:pPr>
                        <a:lnSpc>
                          <a:spcPct val="110000"/>
                        </a:lnSpc>
                        <a:spcAft>
                          <a:spcPts val="0"/>
                        </a:spcAft>
                      </a:pPr>
                      <a:r>
                        <a:rPr lang="en-GB" sz="1400" dirty="0">
                          <a:solidFill>
                            <a:schemeClr val="tx1"/>
                          </a:solidFill>
                          <a:effectLst/>
                        </a:rPr>
                        <a:t>2: To promote participation of Danube countries in EU R&amp;I Programmes, in particular in Horizon Europe</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lvl="0" indent="-171450">
                        <a:lnSpc>
                          <a:spcPct val="110000"/>
                        </a:lnSpc>
                        <a:spcAft>
                          <a:spcPts val="0"/>
                        </a:spcAft>
                        <a:buFont typeface="Arial" panose="020B0604020202020204" pitchFamily="34" charset="0"/>
                        <a:buChar char="•"/>
                      </a:pPr>
                      <a:r>
                        <a:rPr lang="en-GB" sz="1200" dirty="0">
                          <a:effectLst/>
                        </a:rPr>
                        <a:t>Promote investment in research and innovation infrastructures, capacities and skills. </a:t>
                      </a:r>
                      <a:endParaRPr lang="de-AT" sz="1200" dirty="0">
                        <a:effectLst/>
                      </a:endParaRPr>
                    </a:p>
                    <a:p>
                      <a:pPr marL="171450" lvl="0" indent="-171450">
                        <a:lnSpc>
                          <a:spcPct val="110000"/>
                        </a:lnSpc>
                        <a:spcAft>
                          <a:spcPts val="0"/>
                        </a:spcAft>
                        <a:buFont typeface="Arial" panose="020B0604020202020204" pitchFamily="34" charset="0"/>
                        <a:buChar char="•"/>
                      </a:pPr>
                      <a:r>
                        <a:rPr lang="en-GB" sz="1200" dirty="0">
                          <a:effectLst/>
                        </a:rPr>
                        <a:t>Support the creation of new centres of excellence by 2030 as lighthouse projects for the modernization of the R&amp;I system. </a:t>
                      </a:r>
                      <a:r>
                        <a:rPr lang="en-GB" sz="1200" dirty="0" smtClean="0">
                          <a:effectLst/>
                        </a:rPr>
                        <a:t>Support </a:t>
                      </a:r>
                      <a:r>
                        <a:rPr lang="en-GB" sz="1200" dirty="0">
                          <a:effectLst/>
                        </a:rPr>
                        <a:t>applications in the framework of Horizon’s "Spreading Excellence </a:t>
                      </a:r>
                      <a:r>
                        <a:rPr lang="en-GB" sz="1200" dirty="0" smtClean="0">
                          <a:effectLst/>
                        </a:rPr>
                        <a:t>and </a:t>
                      </a:r>
                      <a:r>
                        <a:rPr lang="en-GB" sz="1200" dirty="0">
                          <a:effectLst/>
                        </a:rPr>
                        <a:t>Widening Participation" to research institutions in less performing countries.</a:t>
                      </a:r>
                      <a:endParaRPr lang="de-A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indent="-171450">
                        <a:lnSpc>
                          <a:spcPct val="110000"/>
                        </a:lnSpc>
                        <a:spcAft>
                          <a:spcPts val="0"/>
                        </a:spcAft>
                        <a:buFont typeface="Arial" panose="020B0604020202020204" pitchFamily="34" charset="0"/>
                        <a:buChar char="•"/>
                      </a:pPr>
                      <a:r>
                        <a:rPr lang="en-GB" sz="1200" dirty="0">
                          <a:effectLst/>
                        </a:rPr>
                        <a:t>Continuation of multilateral Call activities </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Screening of the HE Work Programmes for application possibilities</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Continue RI mapping and exploit sharing concepts in the EUSDR (maybe in cooperation with ESFRI and or the JRC)</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Include plans for Teaming in the national plans for the structural </a:t>
                      </a:r>
                      <a:r>
                        <a:rPr lang="en-GB" sz="1200" dirty="0" smtClean="0">
                          <a:effectLst/>
                        </a:rPr>
                        <a:t>funds</a:t>
                      </a:r>
                      <a:endParaRPr lang="de-AT" sz="1200" dirty="0">
                        <a:effectLst/>
                      </a:endParaRPr>
                    </a:p>
                  </a:txBody>
                  <a:tcPr marL="64088" marR="64088" marT="50440" marB="50440"/>
                </a:tc>
                <a:extLst>
                  <a:ext uri="{0D108BD9-81ED-4DB2-BD59-A6C34878D82A}">
                    <a16:rowId xmlns:a16="http://schemas.microsoft.com/office/drawing/2014/main" val="724975210"/>
                  </a:ext>
                </a:extLst>
              </a:tr>
              <a:tr h="1193845">
                <a:tc>
                  <a:txBody>
                    <a:bodyPr/>
                    <a:lstStyle/>
                    <a:p>
                      <a:pPr>
                        <a:lnSpc>
                          <a:spcPct val="110000"/>
                        </a:lnSpc>
                        <a:spcAft>
                          <a:spcPts val="0"/>
                        </a:spcAft>
                      </a:pPr>
                      <a:r>
                        <a:rPr lang="en-GB" sz="1400" dirty="0">
                          <a:solidFill>
                            <a:schemeClr val="tx1"/>
                          </a:solidFill>
                          <a:effectLst/>
                        </a:rPr>
                        <a:t>3: To strengthen cooperation among universities, research organisations and SMEs in the Danube Region</a:t>
                      </a:r>
                      <a:endParaRPr lang="de-AT" sz="14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lvl="0" indent="-171450">
                        <a:lnSpc>
                          <a:spcPct val="110000"/>
                        </a:lnSpc>
                        <a:spcAft>
                          <a:spcPts val="0"/>
                        </a:spcAft>
                        <a:buFont typeface="Arial" panose="020B0604020202020204" pitchFamily="34" charset="0"/>
                        <a:buChar char="•"/>
                      </a:pPr>
                      <a:r>
                        <a:rPr lang="en-GB" sz="1200" dirty="0">
                          <a:effectLst/>
                        </a:rPr>
                        <a:t>Use European networking schemes such as COST and TWINNING as platforms for creating better connectivity between Danube research institutions. </a:t>
                      </a:r>
                      <a:endParaRPr lang="de-A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tc>
                  <a:txBody>
                    <a:bodyPr/>
                    <a:lstStyle/>
                    <a:p>
                      <a:pPr marL="171450" indent="-171450">
                        <a:lnSpc>
                          <a:spcPct val="110000"/>
                        </a:lnSpc>
                        <a:spcAft>
                          <a:spcPts val="0"/>
                        </a:spcAft>
                        <a:buFont typeface="Arial" panose="020B0604020202020204" pitchFamily="34" charset="0"/>
                        <a:buChar char="•"/>
                      </a:pPr>
                      <a:r>
                        <a:rPr lang="en-GB" sz="1200" dirty="0">
                          <a:effectLst/>
                        </a:rPr>
                        <a:t>Consider </a:t>
                      </a:r>
                      <a:r>
                        <a:rPr lang="en-GB" sz="1200" dirty="0" smtClean="0">
                          <a:effectLst/>
                        </a:rPr>
                        <a:t>a </a:t>
                      </a:r>
                      <a:r>
                        <a:rPr lang="en-GB" sz="1200" dirty="0">
                          <a:effectLst/>
                        </a:rPr>
                        <a:t>cross-border EUSDR COST info day / webinar</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Consider a matchmaking event in the EUSDR for the first Twinning Call</a:t>
                      </a:r>
                      <a:endParaRPr lang="de-AT" sz="1200" dirty="0">
                        <a:effectLst/>
                      </a:endParaRPr>
                    </a:p>
                    <a:p>
                      <a:pPr marL="171450" indent="-171450">
                        <a:lnSpc>
                          <a:spcPct val="110000"/>
                        </a:lnSpc>
                        <a:spcAft>
                          <a:spcPts val="0"/>
                        </a:spcAft>
                        <a:buFont typeface="Arial" panose="020B0604020202020204" pitchFamily="34" charset="0"/>
                        <a:buChar char="•"/>
                      </a:pPr>
                      <a:r>
                        <a:rPr lang="en-GB" sz="1200" dirty="0">
                          <a:effectLst/>
                        </a:rPr>
                        <a:t>Explore good examples of academia/business cooperation for further implementation across the EUSDR (cooperation potential with PA8</a:t>
                      </a:r>
                      <a:r>
                        <a:rPr lang="en-GB" sz="1200" dirty="0" smtClean="0">
                          <a:effectLst/>
                        </a:rPr>
                        <a:t>)</a:t>
                      </a:r>
                      <a:endParaRPr lang="de-AT"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4088" marR="64088" marT="50440" marB="50440"/>
                </a:tc>
                <a:extLst>
                  <a:ext uri="{0D108BD9-81ED-4DB2-BD59-A6C34878D82A}">
                    <a16:rowId xmlns:a16="http://schemas.microsoft.com/office/drawing/2014/main" val="3846489505"/>
                  </a:ext>
                </a:extLst>
              </a:tr>
            </a:tbl>
          </a:graphicData>
        </a:graphic>
      </p:graphicFrame>
    </p:spTree>
    <p:extLst>
      <p:ext uri="{BB962C8B-B14F-4D97-AF65-F5344CB8AC3E}">
        <p14:creationId xmlns:p14="http://schemas.microsoft.com/office/powerpoint/2010/main" val="24510353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1424</Words>
  <Application>Microsoft Office PowerPoint</Application>
  <PresentationFormat>Breitbild</PresentationFormat>
  <Paragraphs>99</Paragraphs>
  <Slides>11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Calibri</vt:lpstr>
      <vt:lpstr>Calibri Light</vt:lpstr>
      <vt:lpstr>Courier New</vt:lpstr>
      <vt:lpstr>Symbol</vt:lpstr>
      <vt:lpstr>Times New Roman</vt:lpstr>
      <vt:lpstr>Office</vt:lpstr>
      <vt:lpstr>PowerPoint-Präsentation</vt:lpstr>
      <vt:lpstr>Current situation and challenges</vt:lpstr>
      <vt:lpstr>Recent activities</vt:lpstr>
      <vt:lpstr>Macro Regional Strategies implementation</vt:lpstr>
      <vt:lpstr>Macro Regional Strategies implementation</vt:lpstr>
      <vt:lpstr>Embedding challenge </vt:lpstr>
      <vt:lpstr>Action Plan</vt:lpstr>
      <vt:lpstr>Action Plan</vt:lpstr>
      <vt:lpstr>DFCN suggested steps for implementation</vt:lpstr>
      <vt:lpstr>DFCN suggested steps for implementation</vt:lpstr>
      <vt:lpstr>DFCN suggested steps for implementation</vt:lpstr>
    </vt:vector>
  </TitlesOfParts>
  <Company>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Hartl Martina</dc:creator>
  <cp:lastModifiedBy>Hartl Martina</cp:lastModifiedBy>
  <cp:revision>13</cp:revision>
  <dcterms:created xsi:type="dcterms:W3CDTF">2020-10-23T12:50:08Z</dcterms:created>
  <dcterms:modified xsi:type="dcterms:W3CDTF">2020-11-06T09:38:05Z</dcterms:modified>
</cp:coreProperties>
</file>